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57" r:id="rId3"/>
    <p:sldId id="259" r:id="rId4"/>
    <p:sldId id="260" r:id="rId5"/>
    <p:sldId id="261" r:id="rId6"/>
    <p:sldId id="262" r:id="rId7"/>
    <p:sldId id="263" r:id="rId8"/>
    <p:sldId id="264" r:id="rId9"/>
    <p:sldId id="265" r:id="rId10"/>
    <p:sldId id="269" r:id="rId11"/>
    <p:sldId id="270" r:id="rId12"/>
    <p:sldId id="266" r:id="rId13"/>
    <p:sldId id="267" r:id="rId14"/>
    <p:sldId id="268" r:id="rId15"/>
    <p:sldId id="289" r:id="rId16"/>
    <p:sldId id="271" r:id="rId17"/>
    <p:sldId id="285" r:id="rId18"/>
    <p:sldId id="286" r:id="rId19"/>
    <p:sldId id="287" r:id="rId20"/>
    <p:sldId id="280" r:id="rId21"/>
    <p:sldId id="284" r:id="rId22"/>
    <p:sldId id="283" r:id="rId23"/>
    <p:sldId id="288" r:id="rId24"/>
    <p:sldId id="28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586"/>
    <p:restoredTop sz="92245"/>
  </p:normalViewPr>
  <p:slideViewPr>
    <p:cSldViewPr snapToGrid="0">
      <p:cViewPr varScale="1">
        <p:scale>
          <a:sx n="118" d="100"/>
          <a:sy n="118" d="100"/>
        </p:scale>
        <p:origin x="141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01B7FE-1679-284C-B898-E75EA4C3D2E4}" type="datetimeFigureOut">
              <a:rPr lang="en-US" smtClean="0"/>
              <a:t>6/26/25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CEE7DF-EE3C-0A43-9CA3-3AA08B40CAA2}" type="slidenum">
              <a:rPr lang="en-US" smtClean="0"/>
              <a:t>‹#›</a:t>
            </a:fld>
            <a:endParaRPr lang="en-US"/>
          </a:p>
        </p:txBody>
      </p:sp>
    </p:spTree>
    <p:extLst>
      <p:ext uri="{BB962C8B-B14F-4D97-AF65-F5344CB8AC3E}">
        <p14:creationId xmlns:p14="http://schemas.microsoft.com/office/powerpoint/2010/main" val="2669067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CEE7DF-EE3C-0A43-9CA3-3AA08B40CAA2}" type="slidenum">
              <a:rPr lang="en-US" smtClean="0"/>
              <a:t>1</a:t>
            </a:fld>
            <a:endParaRPr lang="en-US"/>
          </a:p>
        </p:txBody>
      </p:sp>
    </p:spTree>
    <p:extLst>
      <p:ext uri="{BB962C8B-B14F-4D97-AF65-F5344CB8AC3E}">
        <p14:creationId xmlns:p14="http://schemas.microsoft.com/office/powerpoint/2010/main" val="3395613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p:txBody>
      </p:sp>
      <p:sp>
        <p:nvSpPr>
          <p:cNvPr id="4" name="Slide Number Placeholder 3"/>
          <p:cNvSpPr>
            <a:spLocks noGrp="1"/>
          </p:cNvSpPr>
          <p:nvPr>
            <p:ph type="sldNum" sz="quarter" idx="5"/>
          </p:nvPr>
        </p:nvSpPr>
        <p:spPr/>
        <p:txBody>
          <a:bodyPr/>
          <a:lstStyle/>
          <a:p>
            <a:fld id="{0FCEE7DF-EE3C-0A43-9CA3-3AA08B40CAA2}" type="slidenum">
              <a:rPr lang="en-US" smtClean="0"/>
              <a:t>3</a:t>
            </a:fld>
            <a:endParaRPr lang="en-US"/>
          </a:p>
        </p:txBody>
      </p:sp>
    </p:spTree>
    <p:extLst>
      <p:ext uri="{BB962C8B-B14F-4D97-AF65-F5344CB8AC3E}">
        <p14:creationId xmlns:p14="http://schemas.microsoft.com/office/powerpoint/2010/main" val="1825843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CEE7DF-EE3C-0A43-9CA3-3AA08B40CAA2}" type="slidenum">
              <a:rPr lang="en-US" smtClean="0"/>
              <a:t>7</a:t>
            </a:fld>
            <a:endParaRPr lang="en-US"/>
          </a:p>
        </p:txBody>
      </p:sp>
    </p:spTree>
    <p:extLst>
      <p:ext uri="{BB962C8B-B14F-4D97-AF65-F5344CB8AC3E}">
        <p14:creationId xmlns:p14="http://schemas.microsoft.com/office/powerpoint/2010/main" val="2543903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CEE7DF-EE3C-0A43-9CA3-3AA08B40CAA2}" type="slidenum">
              <a:rPr lang="en-US" smtClean="0"/>
              <a:t>8</a:t>
            </a:fld>
            <a:endParaRPr lang="en-US"/>
          </a:p>
        </p:txBody>
      </p:sp>
    </p:spTree>
    <p:extLst>
      <p:ext uri="{BB962C8B-B14F-4D97-AF65-F5344CB8AC3E}">
        <p14:creationId xmlns:p14="http://schemas.microsoft.com/office/powerpoint/2010/main" val="3089086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CEE7DF-EE3C-0A43-9CA3-3AA08B40CAA2}" type="slidenum">
              <a:rPr lang="en-US" smtClean="0"/>
              <a:t>11</a:t>
            </a:fld>
            <a:endParaRPr lang="en-US"/>
          </a:p>
        </p:txBody>
      </p:sp>
    </p:spTree>
    <p:extLst>
      <p:ext uri="{BB962C8B-B14F-4D97-AF65-F5344CB8AC3E}">
        <p14:creationId xmlns:p14="http://schemas.microsoft.com/office/powerpoint/2010/main" val="246023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CEE7DF-EE3C-0A43-9CA3-3AA08B40CAA2}" type="slidenum">
              <a:rPr lang="en-US" smtClean="0"/>
              <a:t>19</a:t>
            </a:fld>
            <a:endParaRPr lang="en-US"/>
          </a:p>
        </p:txBody>
      </p:sp>
    </p:spTree>
    <p:extLst>
      <p:ext uri="{BB962C8B-B14F-4D97-AF65-F5344CB8AC3E}">
        <p14:creationId xmlns:p14="http://schemas.microsoft.com/office/powerpoint/2010/main" val="3046182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978AD-D05C-65DA-493F-DBAB41305B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B4CEB8-B681-B704-C377-0874CBE7B5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43268E3-D85C-4F85-2D48-6012B0F10505}"/>
              </a:ext>
            </a:extLst>
          </p:cNvPr>
          <p:cNvSpPr>
            <a:spLocks noGrp="1"/>
          </p:cNvSpPr>
          <p:nvPr>
            <p:ph type="dt" sz="half" idx="10"/>
          </p:nvPr>
        </p:nvSpPr>
        <p:spPr/>
        <p:txBody>
          <a:bodyPr/>
          <a:lstStyle/>
          <a:p>
            <a:fld id="{CF9C4963-0F1D-BA4F-A839-779EA7FA6888}" type="datetimeFigureOut">
              <a:rPr lang="en-US" smtClean="0"/>
              <a:t>6/26/25</a:t>
            </a:fld>
            <a:endParaRPr lang="en-US"/>
          </a:p>
        </p:txBody>
      </p:sp>
      <p:sp>
        <p:nvSpPr>
          <p:cNvPr id="5" name="Footer Placeholder 4">
            <a:extLst>
              <a:ext uri="{FF2B5EF4-FFF2-40B4-BE49-F238E27FC236}">
                <a16:creationId xmlns:a16="http://schemas.microsoft.com/office/drawing/2014/main" id="{CBAA5C17-7BCE-C85E-1511-3AC3C17FA4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A917F5-6AED-A950-3D27-4D3AB4E1F7D4}"/>
              </a:ext>
            </a:extLst>
          </p:cNvPr>
          <p:cNvSpPr>
            <a:spLocks noGrp="1"/>
          </p:cNvSpPr>
          <p:nvPr>
            <p:ph type="sldNum" sz="quarter" idx="12"/>
          </p:nvPr>
        </p:nvSpPr>
        <p:spPr/>
        <p:txBody>
          <a:bodyPr/>
          <a:lstStyle/>
          <a:p>
            <a:fld id="{C660518F-2F79-2A4F-90A0-C2FAEEEA591C}" type="slidenum">
              <a:rPr lang="en-US" smtClean="0"/>
              <a:t>‹#›</a:t>
            </a:fld>
            <a:endParaRPr lang="en-US"/>
          </a:p>
        </p:txBody>
      </p:sp>
    </p:spTree>
    <p:extLst>
      <p:ext uri="{BB962C8B-B14F-4D97-AF65-F5344CB8AC3E}">
        <p14:creationId xmlns:p14="http://schemas.microsoft.com/office/powerpoint/2010/main" val="365840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9DA0C-0780-F462-B21E-F6AD0FA19A1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E2850D-A73B-D973-615D-6C4E25DC08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271213-2301-CBF1-0AB6-B95A74CE625F}"/>
              </a:ext>
            </a:extLst>
          </p:cNvPr>
          <p:cNvSpPr>
            <a:spLocks noGrp="1"/>
          </p:cNvSpPr>
          <p:nvPr>
            <p:ph type="dt" sz="half" idx="10"/>
          </p:nvPr>
        </p:nvSpPr>
        <p:spPr/>
        <p:txBody>
          <a:bodyPr/>
          <a:lstStyle/>
          <a:p>
            <a:fld id="{CF9C4963-0F1D-BA4F-A839-779EA7FA6888}" type="datetimeFigureOut">
              <a:rPr lang="en-US" smtClean="0"/>
              <a:t>6/26/25</a:t>
            </a:fld>
            <a:endParaRPr lang="en-US"/>
          </a:p>
        </p:txBody>
      </p:sp>
      <p:sp>
        <p:nvSpPr>
          <p:cNvPr id="5" name="Footer Placeholder 4">
            <a:extLst>
              <a:ext uri="{FF2B5EF4-FFF2-40B4-BE49-F238E27FC236}">
                <a16:creationId xmlns:a16="http://schemas.microsoft.com/office/drawing/2014/main" id="{057E7DB2-F79C-07B6-11E9-1B324DD863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FE8565-44EC-B89D-082B-3071894C2138}"/>
              </a:ext>
            </a:extLst>
          </p:cNvPr>
          <p:cNvSpPr>
            <a:spLocks noGrp="1"/>
          </p:cNvSpPr>
          <p:nvPr>
            <p:ph type="sldNum" sz="quarter" idx="12"/>
          </p:nvPr>
        </p:nvSpPr>
        <p:spPr/>
        <p:txBody>
          <a:bodyPr/>
          <a:lstStyle/>
          <a:p>
            <a:fld id="{C660518F-2F79-2A4F-90A0-C2FAEEEA591C}" type="slidenum">
              <a:rPr lang="en-US" smtClean="0"/>
              <a:t>‹#›</a:t>
            </a:fld>
            <a:endParaRPr lang="en-US"/>
          </a:p>
        </p:txBody>
      </p:sp>
    </p:spTree>
    <p:extLst>
      <p:ext uri="{BB962C8B-B14F-4D97-AF65-F5344CB8AC3E}">
        <p14:creationId xmlns:p14="http://schemas.microsoft.com/office/powerpoint/2010/main" val="390688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315794-5E94-2817-3631-D511D13555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612403-55BF-6D32-C891-5CCA445DD46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AB47BA-299D-0D14-9746-27E46503507C}"/>
              </a:ext>
            </a:extLst>
          </p:cNvPr>
          <p:cNvSpPr>
            <a:spLocks noGrp="1"/>
          </p:cNvSpPr>
          <p:nvPr>
            <p:ph type="dt" sz="half" idx="10"/>
          </p:nvPr>
        </p:nvSpPr>
        <p:spPr/>
        <p:txBody>
          <a:bodyPr/>
          <a:lstStyle/>
          <a:p>
            <a:fld id="{CF9C4963-0F1D-BA4F-A839-779EA7FA6888}" type="datetimeFigureOut">
              <a:rPr lang="en-US" smtClean="0"/>
              <a:t>6/26/25</a:t>
            </a:fld>
            <a:endParaRPr lang="en-US"/>
          </a:p>
        </p:txBody>
      </p:sp>
      <p:sp>
        <p:nvSpPr>
          <p:cNvPr id="5" name="Footer Placeholder 4">
            <a:extLst>
              <a:ext uri="{FF2B5EF4-FFF2-40B4-BE49-F238E27FC236}">
                <a16:creationId xmlns:a16="http://schemas.microsoft.com/office/drawing/2014/main" id="{AD9B9C24-ABB8-5442-F530-FB1067FDEF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D6B182-041F-3E12-85EE-C6A32A5971D4}"/>
              </a:ext>
            </a:extLst>
          </p:cNvPr>
          <p:cNvSpPr>
            <a:spLocks noGrp="1"/>
          </p:cNvSpPr>
          <p:nvPr>
            <p:ph type="sldNum" sz="quarter" idx="12"/>
          </p:nvPr>
        </p:nvSpPr>
        <p:spPr/>
        <p:txBody>
          <a:bodyPr/>
          <a:lstStyle/>
          <a:p>
            <a:fld id="{C660518F-2F79-2A4F-90A0-C2FAEEEA591C}" type="slidenum">
              <a:rPr lang="en-US" smtClean="0"/>
              <a:t>‹#›</a:t>
            </a:fld>
            <a:endParaRPr lang="en-US"/>
          </a:p>
        </p:txBody>
      </p:sp>
    </p:spTree>
    <p:extLst>
      <p:ext uri="{BB962C8B-B14F-4D97-AF65-F5344CB8AC3E}">
        <p14:creationId xmlns:p14="http://schemas.microsoft.com/office/powerpoint/2010/main" val="3299788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F7096-ECBB-AAA1-95DA-CBA5CFEB21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4843CB-5652-AF5F-1123-02C8319EE5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007300-0C6A-8714-5F0B-DA03848061A0}"/>
              </a:ext>
            </a:extLst>
          </p:cNvPr>
          <p:cNvSpPr>
            <a:spLocks noGrp="1"/>
          </p:cNvSpPr>
          <p:nvPr>
            <p:ph type="dt" sz="half" idx="10"/>
          </p:nvPr>
        </p:nvSpPr>
        <p:spPr/>
        <p:txBody>
          <a:bodyPr/>
          <a:lstStyle/>
          <a:p>
            <a:fld id="{CF9C4963-0F1D-BA4F-A839-779EA7FA6888}" type="datetimeFigureOut">
              <a:rPr lang="en-US" smtClean="0"/>
              <a:t>6/26/25</a:t>
            </a:fld>
            <a:endParaRPr lang="en-US"/>
          </a:p>
        </p:txBody>
      </p:sp>
      <p:sp>
        <p:nvSpPr>
          <p:cNvPr id="5" name="Footer Placeholder 4">
            <a:extLst>
              <a:ext uri="{FF2B5EF4-FFF2-40B4-BE49-F238E27FC236}">
                <a16:creationId xmlns:a16="http://schemas.microsoft.com/office/drawing/2014/main" id="{4ED01C48-7222-4EFE-11C2-EDE7892F0D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1D3D05-FA0F-A5EE-943F-7EF8EDA0E077}"/>
              </a:ext>
            </a:extLst>
          </p:cNvPr>
          <p:cNvSpPr>
            <a:spLocks noGrp="1"/>
          </p:cNvSpPr>
          <p:nvPr>
            <p:ph type="sldNum" sz="quarter" idx="12"/>
          </p:nvPr>
        </p:nvSpPr>
        <p:spPr/>
        <p:txBody>
          <a:bodyPr/>
          <a:lstStyle/>
          <a:p>
            <a:fld id="{C660518F-2F79-2A4F-90A0-C2FAEEEA591C}" type="slidenum">
              <a:rPr lang="en-US" smtClean="0"/>
              <a:t>‹#›</a:t>
            </a:fld>
            <a:endParaRPr lang="en-US"/>
          </a:p>
        </p:txBody>
      </p:sp>
    </p:spTree>
    <p:extLst>
      <p:ext uri="{BB962C8B-B14F-4D97-AF65-F5344CB8AC3E}">
        <p14:creationId xmlns:p14="http://schemas.microsoft.com/office/powerpoint/2010/main" val="2359653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43414-E70D-6DF4-1A45-955DB3A30A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62BBB0-D1AD-7865-DFA4-01992E9D276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AAE893-78E9-5273-2AD7-FD4FCC9458CC}"/>
              </a:ext>
            </a:extLst>
          </p:cNvPr>
          <p:cNvSpPr>
            <a:spLocks noGrp="1"/>
          </p:cNvSpPr>
          <p:nvPr>
            <p:ph type="dt" sz="half" idx="10"/>
          </p:nvPr>
        </p:nvSpPr>
        <p:spPr/>
        <p:txBody>
          <a:bodyPr/>
          <a:lstStyle/>
          <a:p>
            <a:fld id="{CF9C4963-0F1D-BA4F-A839-779EA7FA6888}" type="datetimeFigureOut">
              <a:rPr lang="en-US" smtClean="0"/>
              <a:t>6/26/25</a:t>
            </a:fld>
            <a:endParaRPr lang="en-US"/>
          </a:p>
        </p:txBody>
      </p:sp>
      <p:sp>
        <p:nvSpPr>
          <p:cNvPr id="5" name="Footer Placeholder 4">
            <a:extLst>
              <a:ext uri="{FF2B5EF4-FFF2-40B4-BE49-F238E27FC236}">
                <a16:creationId xmlns:a16="http://schemas.microsoft.com/office/drawing/2014/main" id="{765C820A-F411-59CB-7E23-111CDA6F8F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0CF929-07D0-2C54-5571-280CF4EB517F}"/>
              </a:ext>
            </a:extLst>
          </p:cNvPr>
          <p:cNvSpPr>
            <a:spLocks noGrp="1"/>
          </p:cNvSpPr>
          <p:nvPr>
            <p:ph type="sldNum" sz="quarter" idx="12"/>
          </p:nvPr>
        </p:nvSpPr>
        <p:spPr/>
        <p:txBody>
          <a:bodyPr/>
          <a:lstStyle/>
          <a:p>
            <a:fld id="{C660518F-2F79-2A4F-90A0-C2FAEEEA591C}" type="slidenum">
              <a:rPr lang="en-US" smtClean="0"/>
              <a:t>‹#›</a:t>
            </a:fld>
            <a:endParaRPr lang="en-US"/>
          </a:p>
        </p:txBody>
      </p:sp>
    </p:spTree>
    <p:extLst>
      <p:ext uri="{BB962C8B-B14F-4D97-AF65-F5344CB8AC3E}">
        <p14:creationId xmlns:p14="http://schemas.microsoft.com/office/powerpoint/2010/main" val="3991053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5944F-617F-71A2-BD14-1A140F67A1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390A29-BE89-1260-CF45-95FE0960E2C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1F9BB61-1C71-2586-9A05-2B777099D0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6338AA4-8804-F83C-5E84-122206D4E099}"/>
              </a:ext>
            </a:extLst>
          </p:cNvPr>
          <p:cNvSpPr>
            <a:spLocks noGrp="1"/>
          </p:cNvSpPr>
          <p:nvPr>
            <p:ph type="dt" sz="half" idx="10"/>
          </p:nvPr>
        </p:nvSpPr>
        <p:spPr/>
        <p:txBody>
          <a:bodyPr/>
          <a:lstStyle/>
          <a:p>
            <a:fld id="{CF9C4963-0F1D-BA4F-A839-779EA7FA6888}" type="datetimeFigureOut">
              <a:rPr lang="en-US" smtClean="0"/>
              <a:t>6/26/25</a:t>
            </a:fld>
            <a:endParaRPr lang="en-US"/>
          </a:p>
        </p:txBody>
      </p:sp>
      <p:sp>
        <p:nvSpPr>
          <p:cNvPr id="6" name="Footer Placeholder 5">
            <a:extLst>
              <a:ext uri="{FF2B5EF4-FFF2-40B4-BE49-F238E27FC236}">
                <a16:creationId xmlns:a16="http://schemas.microsoft.com/office/drawing/2014/main" id="{6438949A-CBEC-5B0D-67F1-F03EE16DE6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3F193B-48C5-B9E3-4F40-295232F98B91}"/>
              </a:ext>
            </a:extLst>
          </p:cNvPr>
          <p:cNvSpPr>
            <a:spLocks noGrp="1"/>
          </p:cNvSpPr>
          <p:nvPr>
            <p:ph type="sldNum" sz="quarter" idx="12"/>
          </p:nvPr>
        </p:nvSpPr>
        <p:spPr/>
        <p:txBody>
          <a:bodyPr/>
          <a:lstStyle/>
          <a:p>
            <a:fld id="{C660518F-2F79-2A4F-90A0-C2FAEEEA591C}" type="slidenum">
              <a:rPr lang="en-US" smtClean="0"/>
              <a:t>‹#›</a:t>
            </a:fld>
            <a:endParaRPr lang="en-US"/>
          </a:p>
        </p:txBody>
      </p:sp>
    </p:spTree>
    <p:extLst>
      <p:ext uri="{BB962C8B-B14F-4D97-AF65-F5344CB8AC3E}">
        <p14:creationId xmlns:p14="http://schemas.microsoft.com/office/powerpoint/2010/main" val="4155289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2C59E-9FFA-26D6-FF86-318E45C8B0D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3BC2375-4D22-21C1-717D-FAA3BF188E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9B8ED1-D3CA-6B0A-E12B-BC72EA31897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6C258A-36B1-F9B9-9D57-F2238140FC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A57B4F1-D276-26D9-7E0A-F055B31CBC5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21775F-A32D-E7B8-4C37-8CC9BD3F92A6}"/>
              </a:ext>
            </a:extLst>
          </p:cNvPr>
          <p:cNvSpPr>
            <a:spLocks noGrp="1"/>
          </p:cNvSpPr>
          <p:nvPr>
            <p:ph type="dt" sz="half" idx="10"/>
          </p:nvPr>
        </p:nvSpPr>
        <p:spPr/>
        <p:txBody>
          <a:bodyPr/>
          <a:lstStyle/>
          <a:p>
            <a:fld id="{CF9C4963-0F1D-BA4F-A839-779EA7FA6888}" type="datetimeFigureOut">
              <a:rPr lang="en-US" smtClean="0"/>
              <a:t>6/26/25</a:t>
            </a:fld>
            <a:endParaRPr lang="en-US"/>
          </a:p>
        </p:txBody>
      </p:sp>
      <p:sp>
        <p:nvSpPr>
          <p:cNvPr id="8" name="Footer Placeholder 7">
            <a:extLst>
              <a:ext uri="{FF2B5EF4-FFF2-40B4-BE49-F238E27FC236}">
                <a16:creationId xmlns:a16="http://schemas.microsoft.com/office/drawing/2014/main" id="{2E5E05A0-7C28-601F-D199-D2A30E6E86C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1A5D7E-1A99-3545-0FCD-37EE0AC8C900}"/>
              </a:ext>
            </a:extLst>
          </p:cNvPr>
          <p:cNvSpPr>
            <a:spLocks noGrp="1"/>
          </p:cNvSpPr>
          <p:nvPr>
            <p:ph type="sldNum" sz="quarter" idx="12"/>
          </p:nvPr>
        </p:nvSpPr>
        <p:spPr/>
        <p:txBody>
          <a:bodyPr/>
          <a:lstStyle/>
          <a:p>
            <a:fld id="{C660518F-2F79-2A4F-90A0-C2FAEEEA591C}" type="slidenum">
              <a:rPr lang="en-US" smtClean="0"/>
              <a:t>‹#›</a:t>
            </a:fld>
            <a:endParaRPr lang="en-US"/>
          </a:p>
        </p:txBody>
      </p:sp>
    </p:spTree>
    <p:extLst>
      <p:ext uri="{BB962C8B-B14F-4D97-AF65-F5344CB8AC3E}">
        <p14:creationId xmlns:p14="http://schemas.microsoft.com/office/powerpoint/2010/main" val="4280347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3D969-83A5-9D1B-09C7-E18C269E41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B136D29-C569-3F02-868B-AD3DF8143B23}"/>
              </a:ext>
            </a:extLst>
          </p:cNvPr>
          <p:cNvSpPr>
            <a:spLocks noGrp="1"/>
          </p:cNvSpPr>
          <p:nvPr>
            <p:ph type="dt" sz="half" idx="10"/>
          </p:nvPr>
        </p:nvSpPr>
        <p:spPr/>
        <p:txBody>
          <a:bodyPr/>
          <a:lstStyle/>
          <a:p>
            <a:fld id="{CF9C4963-0F1D-BA4F-A839-779EA7FA6888}" type="datetimeFigureOut">
              <a:rPr lang="en-US" smtClean="0"/>
              <a:t>6/26/25</a:t>
            </a:fld>
            <a:endParaRPr lang="en-US"/>
          </a:p>
        </p:txBody>
      </p:sp>
      <p:sp>
        <p:nvSpPr>
          <p:cNvPr id="4" name="Footer Placeholder 3">
            <a:extLst>
              <a:ext uri="{FF2B5EF4-FFF2-40B4-BE49-F238E27FC236}">
                <a16:creationId xmlns:a16="http://schemas.microsoft.com/office/drawing/2014/main" id="{F1B84BE0-A015-7E36-3033-4109D0C338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0A7FA7E-CA96-92CF-98EB-15C21C892B48}"/>
              </a:ext>
            </a:extLst>
          </p:cNvPr>
          <p:cNvSpPr>
            <a:spLocks noGrp="1"/>
          </p:cNvSpPr>
          <p:nvPr>
            <p:ph type="sldNum" sz="quarter" idx="12"/>
          </p:nvPr>
        </p:nvSpPr>
        <p:spPr/>
        <p:txBody>
          <a:bodyPr/>
          <a:lstStyle/>
          <a:p>
            <a:fld id="{C660518F-2F79-2A4F-90A0-C2FAEEEA591C}" type="slidenum">
              <a:rPr lang="en-US" smtClean="0"/>
              <a:t>‹#›</a:t>
            </a:fld>
            <a:endParaRPr lang="en-US"/>
          </a:p>
        </p:txBody>
      </p:sp>
    </p:spTree>
    <p:extLst>
      <p:ext uri="{BB962C8B-B14F-4D97-AF65-F5344CB8AC3E}">
        <p14:creationId xmlns:p14="http://schemas.microsoft.com/office/powerpoint/2010/main" val="2923496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EA4988-3C67-F9C2-2CDC-1B7429E093E8}"/>
              </a:ext>
            </a:extLst>
          </p:cNvPr>
          <p:cNvSpPr>
            <a:spLocks noGrp="1"/>
          </p:cNvSpPr>
          <p:nvPr>
            <p:ph type="dt" sz="half" idx="10"/>
          </p:nvPr>
        </p:nvSpPr>
        <p:spPr/>
        <p:txBody>
          <a:bodyPr/>
          <a:lstStyle/>
          <a:p>
            <a:fld id="{CF9C4963-0F1D-BA4F-A839-779EA7FA6888}" type="datetimeFigureOut">
              <a:rPr lang="en-US" smtClean="0"/>
              <a:t>6/26/25</a:t>
            </a:fld>
            <a:endParaRPr lang="en-US"/>
          </a:p>
        </p:txBody>
      </p:sp>
      <p:sp>
        <p:nvSpPr>
          <p:cNvPr id="3" name="Footer Placeholder 2">
            <a:extLst>
              <a:ext uri="{FF2B5EF4-FFF2-40B4-BE49-F238E27FC236}">
                <a16:creationId xmlns:a16="http://schemas.microsoft.com/office/drawing/2014/main" id="{14C2C4BD-C1E6-0748-4771-B6871CAD7A2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C0EDDD-F67C-8909-363D-658A5179EE98}"/>
              </a:ext>
            </a:extLst>
          </p:cNvPr>
          <p:cNvSpPr>
            <a:spLocks noGrp="1"/>
          </p:cNvSpPr>
          <p:nvPr>
            <p:ph type="sldNum" sz="quarter" idx="12"/>
          </p:nvPr>
        </p:nvSpPr>
        <p:spPr/>
        <p:txBody>
          <a:bodyPr/>
          <a:lstStyle/>
          <a:p>
            <a:fld id="{C660518F-2F79-2A4F-90A0-C2FAEEEA591C}" type="slidenum">
              <a:rPr lang="en-US" smtClean="0"/>
              <a:t>‹#›</a:t>
            </a:fld>
            <a:endParaRPr lang="en-US"/>
          </a:p>
        </p:txBody>
      </p:sp>
    </p:spTree>
    <p:extLst>
      <p:ext uri="{BB962C8B-B14F-4D97-AF65-F5344CB8AC3E}">
        <p14:creationId xmlns:p14="http://schemas.microsoft.com/office/powerpoint/2010/main" val="1445884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D022E-0372-ACA3-18CD-B63C8E28B9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47AB849-3249-6E05-4A4A-FE61911EDD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F6E207-6096-30D3-7326-4851639848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B7BE53-3400-76D7-9692-BE5EAB3EBDFE}"/>
              </a:ext>
            </a:extLst>
          </p:cNvPr>
          <p:cNvSpPr>
            <a:spLocks noGrp="1"/>
          </p:cNvSpPr>
          <p:nvPr>
            <p:ph type="dt" sz="half" idx="10"/>
          </p:nvPr>
        </p:nvSpPr>
        <p:spPr/>
        <p:txBody>
          <a:bodyPr/>
          <a:lstStyle/>
          <a:p>
            <a:fld id="{CF9C4963-0F1D-BA4F-A839-779EA7FA6888}" type="datetimeFigureOut">
              <a:rPr lang="en-US" smtClean="0"/>
              <a:t>6/26/25</a:t>
            </a:fld>
            <a:endParaRPr lang="en-US"/>
          </a:p>
        </p:txBody>
      </p:sp>
      <p:sp>
        <p:nvSpPr>
          <p:cNvPr id="6" name="Footer Placeholder 5">
            <a:extLst>
              <a:ext uri="{FF2B5EF4-FFF2-40B4-BE49-F238E27FC236}">
                <a16:creationId xmlns:a16="http://schemas.microsoft.com/office/drawing/2014/main" id="{8083A622-68A4-AA8C-1CC5-15F7E94757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7BB6A5-EAB5-D9AA-403E-9E10FB989DD4}"/>
              </a:ext>
            </a:extLst>
          </p:cNvPr>
          <p:cNvSpPr>
            <a:spLocks noGrp="1"/>
          </p:cNvSpPr>
          <p:nvPr>
            <p:ph type="sldNum" sz="quarter" idx="12"/>
          </p:nvPr>
        </p:nvSpPr>
        <p:spPr/>
        <p:txBody>
          <a:bodyPr/>
          <a:lstStyle/>
          <a:p>
            <a:fld id="{C660518F-2F79-2A4F-90A0-C2FAEEEA591C}" type="slidenum">
              <a:rPr lang="en-US" smtClean="0"/>
              <a:t>‹#›</a:t>
            </a:fld>
            <a:endParaRPr lang="en-US"/>
          </a:p>
        </p:txBody>
      </p:sp>
    </p:spTree>
    <p:extLst>
      <p:ext uri="{BB962C8B-B14F-4D97-AF65-F5344CB8AC3E}">
        <p14:creationId xmlns:p14="http://schemas.microsoft.com/office/powerpoint/2010/main" val="2892268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ED2CA-B602-01C0-CAE9-601CC2AFD4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3CB61E-7D18-4A87-D099-C6F38BB707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69A589D-139C-1862-4C04-DC7571C718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42B856-DFC2-D705-4001-1F19D546B5F8}"/>
              </a:ext>
            </a:extLst>
          </p:cNvPr>
          <p:cNvSpPr>
            <a:spLocks noGrp="1"/>
          </p:cNvSpPr>
          <p:nvPr>
            <p:ph type="dt" sz="half" idx="10"/>
          </p:nvPr>
        </p:nvSpPr>
        <p:spPr/>
        <p:txBody>
          <a:bodyPr/>
          <a:lstStyle/>
          <a:p>
            <a:fld id="{CF9C4963-0F1D-BA4F-A839-779EA7FA6888}" type="datetimeFigureOut">
              <a:rPr lang="en-US" smtClean="0"/>
              <a:t>6/26/25</a:t>
            </a:fld>
            <a:endParaRPr lang="en-US"/>
          </a:p>
        </p:txBody>
      </p:sp>
      <p:sp>
        <p:nvSpPr>
          <p:cNvPr id="6" name="Footer Placeholder 5">
            <a:extLst>
              <a:ext uri="{FF2B5EF4-FFF2-40B4-BE49-F238E27FC236}">
                <a16:creationId xmlns:a16="http://schemas.microsoft.com/office/drawing/2014/main" id="{4AA911C0-3607-4CA4-AB18-2F0DD03ADF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AB5E93-73F8-D33C-3016-E51CB079AC8F}"/>
              </a:ext>
            </a:extLst>
          </p:cNvPr>
          <p:cNvSpPr>
            <a:spLocks noGrp="1"/>
          </p:cNvSpPr>
          <p:nvPr>
            <p:ph type="sldNum" sz="quarter" idx="12"/>
          </p:nvPr>
        </p:nvSpPr>
        <p:spPr/>
        <p:txBody>
          <a:bodyPr/>
          <a:lstStyle/>
          <a:p>
            <a:fld id="{C660518F-2F79-2A4F-90A0-C2FAEEEA591C}" type="slidenum">
              <a:rPr lang="en-US" smtClean="0"/>
              <a:t>‹#›</a:t>
            </a:fld>
            <a:endParaRPr lang="en-US"/>
          </a:p>
        </p:txBody>
      </p:sp>
    </p:spTree>
    <p:extLst>
      <p:ext uri="{BB962C8B-B14F-4D97-AF65-F5344CB8AC3E}">
        <p14:creationId xmlns:p14="http://schemas.microsoft.com/office/powerpoint/2010/main" val="1709454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233D8A-25AA-A870-FBDC-04605B19B7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6FF4533-D157-33B0-6C53-F3FC27A2AD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317549-C53F-7564-789E-CF89BC7AA4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F9C4963-0F1D-BA4F-A839-779EA7FA6888}" type="datetimeFigureOut">
              <a:rPr lang="en-US" smtClean="0"/>
              <a:t>6/26/25</a:t>
            </a:fld>
            <a:endParaRPr lang="en-US"/>
          </a:p>
        </p:txBody>
      </p:sp>
      <p:sp>
        <p:nvSpPr>
          <p:cNvPr id="5" name="Footer Placeholder 4">
            <a:extLst>
              <a:ext uri="{FF2B5EF4-FFF2-40B4-BE49-F238E27FC236}">
                <a16:creationId xmlns:a16="http://schemas.microsoft.com/office/drawing/2014/main" id="{4D183ED0-0BDB-5638-55E9-3F4FB47158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698B41A-166C-B7AE-52E5-440E5C2E11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660518F-2F79-2A4F-90A0-C2FAEEEA591C}" type="slidenum">
              <a:rPr lang="en-US" smtClean="0"/>
              <a:t>‹#›</a:t>
            </a:fld>
            <a:endParaRPr lang="en-US"/>
          </a:p>
        </p:txBody>
      </p:sp>
    </p:spTree>
    <p:extLst>
      <p:ext uri="{BB962C8B-B14F-4D97-AF65-F5344CB8AC3E}">
        <p14:creationId xmlns:p14="http://schemas.microsoft.com/office/powerpoint/2010/main" val="99145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2.xml"/><Relationship Id="rId1" Type="http://schemas.openxmlformats.org/officeDocument/2006/relationships/video" Target="https://www.youtube.com/embed/auUwAuJ8P-I?start=60&amp;feature=oembed"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hyperlink" Target="https://svgsilh.com/image/450203.html"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spsfaculty.commons.gc.cuny.edu/category/trainings/" TargetMode="External"/><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www.w3.org/WAI/standards-guidelines/" TargetMode="External"/><Relationship Id="rId13" Type="http://schemas.openxmlformats.org/officeDocument/2006/relationships/image" Target="../media/image28.png"/><Relationship Id="rId3" Type="http://schemas.openxmlformats.org/officeDocument/2006/relationships/hyperlink" Target="https://www.deque.com/" TargetMode="External"/><Relationship Id="rId7" Type="http://schemas.openxmlformats.org/officeDocument/2006/relationships/hyperlink" Target="https://webaim.org/" TargetMode="External"/><Relationship Id="rId12" Type="http://schemas.openxmlformats.org/officeDocument/2006/relationships/hyperlink" Target="https://www.youtube.com/watch?v=ldSW_zxqUC0" TargetMode="External"/><Relationship Id="rId2" Type="http://schemas.openxmlformats.org/officeDocument/2006/relationships/hyperlink" Target="https://media.dequeuniversity.com/en/docs/web-accessibility-checklist-wcag-2.2.pdf" TargetMode="External"/><Relationship Id="rId1" Type="http://schemas.openxmlformats.org/officeDocument/2006/relationships/slideLayout" Target="../slideLayouts/slideLayout2.xml"/><Relationship Id="rId6" Type="http://schemas.openxmlformats.org/officeDocument/2006/relationships/hyperlink" Target="https://www.w3.org/WAI/courses/foundations-course/" TargetMode="External"/><Relationship Id="rId11" Type="http://schemas.openxmlformats.org/officeDocument/2006/relationships/hyperlink" Target="https://www.smashingmagazine.com/2025/06/what-i-wish-someone-told-me-aria/" TargetMode="External"/><Relationship Id="rId5" Type="http://schemas.openxmlformats.org/officeDocument/2006/relationships/hyperlink" Target="https://learn.microsoft.com/en-us/training/paths/accessibility-fundamental/" TargetMode="External"/><Relationship Id="rId10" Type="http://schemas.openxmlformats.org/officeDocument/2006/relationships/hyperlink" Target="https://github.com/UKHomeOffice/posters/blob/master/accessibility/dos-donts/posters_en-UK/accessibility-posters-set.pdf" TargetMode="External"/><Relationship Id="rId4" Type="http://schemas.openxmlformats.org/officeDocument/2006/relationships/hyperlink" Target="https://dequeuniversity.com/" TargetMode="External"/><Relationship Id="rId9" Type="http://schemas.openxmlformats.org/officeDocument/2006/relationships/hyperlink" Target="https://developer.mozilla.org/en-US/docs/Web/Accessibility" TargetMode="External"/><Relationship Id="rId14" Type="http://schemas.openxmlformats.org/officeDocument/2006/relationships/hyperlink" Target="https://freepngimg.com/png/7389-yellow-light-bulb-png-imag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docs.google.com/forms/d/e/1FAipQLSeYUEWNdkewewokdfhowDKFJEWO323SkdlsFK?usp=sf_link"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Tip of iceberg submerged in water">
            <a:extLst>
              <a:ext uri="{FF2B5EF4-FFF2-40B4-BE49-F238E27FC236}">
                <a16:creationId xmlns:a16="http://schemas.microsoft.com/office/drawing/2014/main" id="{52B9CFCD-9CAB-9B9A-49EE-0BB1C3600A6D}"/>
              </a:ext>
            </a:extLst>
          </p:cNvPr>
          <p:cNvPicPr>
            <a:picLocks noChangeAspect="1"/>
          </p:cNvPicPr>
          <p:nvPr/>
        </p:nvPicPr>
        <p:blipFill>
          <a:blip r:embed="rId3">
            <a:alphaModFix amt="50000"/>
          </a:blip>
          <a:srcRect t="8428" b="10637"/>
          <a:stretch>
            <a:fill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55893DAD-C107-4954-C5EE-EA40AFAE9DD3}"/>
              </a:ext>
            </a:extLst>
          </p:cNvPr>
          <p:cNvSpPr>
            <a:spLocks noGrp="1"/>
          </p:cNvSpPr>
          <p:nvPr>
            <p:ph type="ctrTitle"/>
          </p:nvPr>
        </p:nvSpPr>
        <p:spPr>
          <a:xfrm>
            <a:off x="6481481" y="2357717"/>
            <a:ext cx="4401671" cy="974880"/>
          </a:xfrm>
        </p:spPr>
        <p:txBody>
          <a:bodyPr>
            <a:normAutofit/>
          </a:bodyPr>
          <a:lstStyle/>
          <a:p>
            <a:r>
              <a:rPr lang="en-US" dirty="0">
                <a:solidFill>
                  <a:srgbClr val="FFFFFF"/>
                </a:solidFill>
              </a:rPr>
              <a:t>Accessibility</a:t>
            </a:r>
          </a:p>
        </p:txBody>
      </p:sp>
      <p:sp>
        <p:nvSpPr>
          <p:cNvPr id="3" name="Triangle 2">
            <a:extLst>
              <a:ext uri="{FF2B5EF4-FFF2-40B4-BE49-F238E27FC236}">
                <a16:creationId xmlns:a16="http://schemas.microsoft.com/office/drawing/2014/main" id="{9464F93C-26AF-57B4-0104-20EA934AC881}"/>
              </a:ext>
            </a:extLst>
          </p:cNvPr>
          <p:cNvSpPr/>
          <p:nvPr/>
        </p:nvSpPr>
        <p:spPr>
          <a:xfrm>
            <a:off x="3888827" y="609599"/>
            <a:ext cx="262759" cy="220717"/>
          </a:xfrm>
          <a:prstGeom prst="triangle">
            <a:avLst/>
          </a:prstGeom>
          <a:solidFill>
            <a:srgbClr val="FF0000">
              <a:alpha val="6999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159046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6" name="Rectangle 2065">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A5EED8-CA7C-237D-1ABF-760FACF0F865}"/>
              </a:ext>
            </a:extLst>
          </p:cNvPr>
          <p:cNvSpPr>
            <a:spLocks noGrp="1"/>
          </p:cNvSpPr>
          <p:nvPr>
            <p:ph type="title"/>
          </p:nvPr>
        </p:nvSpPr>
        <p:spPr>
          <a:xfrm>
            <a:off x="759793" y="523176"/>
            <a:ext cx="5577902" cy="783862"/>
          </a:xfrm>
        </p:spPr>
        <p:txBody>
          <a:bodyPr anchor="b">
            <a:normAutofit/>
          </a:bodyPr>
          <a:lstStyle/>
          <a:p>
            <a:r>
              <a:rPr lang="en-US" dirty="0"/>
              <a:t>Text</a:t>
            </a:r>
          </a:p>
        </p:txBody>
      </p:sp>
      <p:pic>
        <p:nvPicPr>
          <p:cNvPr id="2052" name="Picture 4">
            <a:extLst>
              <a:ext uri="{FF2B5EF4-FFF2-40B4-BE49-F238E27FC236}">
                <a16:creationId xmlns:a16="http://schemas.microsoft.com/office/drawing/2014/main" id="{5103B96B-318E-924E-60B5-286538C25E8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2647" y="1517732"/>
            <a:ext cx="5107965" cy="473764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B977974-015A-EFB6-A7D0-FEEE47F99A0F}"/>
              </a:ext>
            </a:extLst>
          </p:cNvPr>
          <p:cNvSpPr>
            <a:spLocks noGrp="1"/>
          </p:cNvSpPr>
          <p:nvPr>
            <p:ph idx="1"/>
          </p:nvPr>
        </p:nvSpPr>
        <p:spPr>
          <a:xfrm>
            <a:off x="5906802" y="1517732"/>
            <a:ext cx="5577902" cy="4096512"/>
          </a:xfrm>
        </p:spPr>
        <p:txBody>
          <a:bodyPr>
            <a:noAutofit/>
          </a:bodyPr>
          <a:lstStyle/>
          <a:p>
            <a:r>
              <a:rPr lang="en-US" sz="2400" b="1" dirty="0"/>
              <a:t>Plain language.</a:t>
            </a:r>
            <a:br>
              <a:rPr lang="en-US" sz="2400" dirty="0"/>
            </a:br>
            <a:r>
              <a:rPr lang="en-US" sz="2400" dirty="0"/>
              <a:t>Use plain, concise language. Be consistent throughout with language, terminology and page structure.</a:t>
            </a:r>
          </a:p>
          <a:p>
            <a:r>
              <a:rPr lang="en-US" sz="2400" b="1" dirty="0"/>
              <a:t>Minimize uppercase usage.</a:t>
            </a:r>
            <a:br>
              <a:rPr lang="en-US" sz="2400" dirty="0"/>
            </a:br>
            <a:r>
              <a:rPr lang="en-US" sz="2400" dirty="0"/>
              <a:t>Ensure uppercase usage is minimalized as this makes text harder to read. Only use where appropriate (Acronyms, logos).</a:t>
            </a:r>
          </a:p>
          <a:p>
            <a:r>
              <a:rPr lang="en-US" sz="2400" b="1" dirty="0"/>
              <a:t>Color contrast.</a:t>
            </a:r>
            <a:br>
              <a:rPr lang="en-US" sz="2400" dirty="0"/>
            </a:br>
            <a:r>
              <a:rPr lang="en-US" sz="2400" dirty="0"/>
              <a:t>Ensure strong enough contrast between text and the background and be careful of light shades like gray and yellow.</a:t>
            </a:r>
          </a:p>
        </p:txBody>
      </p:sp>
    </p:spTree>
    <p:extLst>
      <p:ext uri="{BB962C8B-B14F-4D97-AF65-F5344CB8AC3E}">
        <p14:creationId xmlns:p14="http://schemas.microsoft.com/office/powerpoint/2010/main" val="461855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8" name="Rectangle 410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EDB3F4-5946-EEEC-8AFE-5B21FF369F9C}"/>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kern="1200" dirty="0">
                <a:solidFill>
                  <a:schemeClr val="tx1"/>
                </a:solidFill>
                <a:latin typeface="+mj-lt"/>
                <a:ea typeface="+mj-ea"/>
                <a:cs typeface="+mj-cs"/>
              </a:rPr>
              <a:t>Color</a:t>
            </a:r>
          </a:p>
        </p:txBody>
      </p:sp>
      <p:pic>
        <p:nvPicPr>
          <p:cNvPr id="4100" name="Picture 4" descr="A chart of the approved UCLA color combinations, showing text on various background colors.">
            <a:extLst>
              <a:ext uri="{FF2B5EF4-FFF2-40B4-BE49-F238E27FC236}">
                <a16:creationId xmlns:a16="http://schemas.microsoft.com/office/drawing/2014/main" id="{D9CFDB89-BE13-CDBF-1E5E-FEBA24F6437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27407" y="265921"/>
            <a:ext cx="6544256" cy="65606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A9D1F35-851D-6AA7-D950-A7198FEE71D3}"/>
              </a:ext>
            </a:extLst>
          </p:cNvPr>
          <p:cNvSpPr txBox="1"/>
          <p:nvPr/>
        </p:nvSpPr>
        <p:spPr>
          <a:xfrm>
            <a:off x="838199" y="1690688"/>
            <a:ext cx="4589207" cy="4247317"/>
          </a:xfrm>
          <a:prstGeom prst="rect">
            <a:avLst/>
          </a:prstGeom>
          <a:noFill/>
        </p:spPr>
        <p:txBody>
          <a:bodyPr wrap="square" rtlCol="0">
            <a:spAutoFit/>
          </a:bodyPr>
          <a:lstStyle/>
          <a:p>
            <a:r>
              <a:rPr lang="en-US" b="1" dirty="0"/>
              <a:t>WCAG Standards:</a:t>
            </a:r>
            <a:r>
              <a:rPr lang="en-US" dirty="0"/>
              <a:t> The Web Content Accessibility Guidelines set minimum contrast requirements:</a:t>
            </a:r>
          </a:p>
          <a:p>
            <a:r>
              <a:rPr lang="en-US" b="1" dirty="0"/>
              <a:t>AA level:</a:t>
            </a:r>
            <a:r>
              <a:rPr lang="en-US" dirty="0"/>
              <a:t> 4.5:1 for normal text, 3:1 for large text</a:t>
            </a:r>
          </a:p>
          <a:p>
            <a:r>
              <a:rPr lang="en-US" b="1" dirty="0"/>
              <a:t>AAA level:</a:t>
            </a:r>
            <a:r>
              <a:rPr lang="en-US" dirty="0"/>
              <a:t> 7:1 for normal text, 4.5:1 for large text</a:t>
            </a:r>
          </a:p>
          <a:p>
            <a:endParaRPr lang="en-US" dirty="0"/>
          </a:p>
          <a:p>
            <a:r>
              <a:rPr lang="en-US" dirty="0"/>
              <a:t>Ratio is calculated by comparing the relative luminance of the lighter color to the darker color. </a:t>
            </a:r>
            <a:br>
              <a:rPr lang="en-US" dirty="0"/>
            </a:br>
            <a:endParaRPr lang="en-US" dirty="0"/>
          </a:p>
          <a:p>
            <a:r>
              <a:rPr lang="en-US" dirty="0"/>
              <a:t>Pure white has the highest luminance value, while pure black has the lowest, giving them the maximum possible contrast ratio of 21:1.</a:t>
            </a:r>
          </a:p>
        </p:txBody>
      </p:sp>
    </p:spTree>
    <p:extLst>
      <p:ext uri="{BB962C8B-B14F-4D97-AF65-F5344CB8AC3E}">
        <p14:creationId xmlns:p14="http://schemas.microsoft.com/office/powerpoint/2010/main" val="1615518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448FF-9B0B-9A77-442A-4795258AA80B}"/>
              </a:ext>
            </a:extLst>
          </p:cNvPr>
          <p:cNvSpPr>
            <a:spLocks noGrp="1"/>
          </p:cNvSpPr>
          <p:nvPr>
            <p:ph type="title"/>
          </p:nvPr>
        </p:nvSpPr>
        <p:spPr/>
        <p:txBody>
          <a:bodyPr/>
          <a:lstStyle/>
          <a:p>
            <a:r>
              <a:rPr lang="en-US" dirty="0"/>
              <a:t>Forms</a:t>
            </a:r>
          </a:p>
        </p:txBody>
      </p:sp>
      <p:sp>
        <p:nvSpPr>
          <p:cNvPr id="3" name="Content Placeholder 2">
            <a:extLst>
              <a:ext uri="{FF2B5EF4-FFF2-40B4-BE49-F238E27FC236}">
                <a16:creationId xmlns:a16="http://schemas.microsoft.com/office/drawing/2014/main" id="{6F6E4C06-9A58-DA4D-9A0F-FE6E18499DD5}"/>
              </a:ext>
            </a:extLst>
          </p:cNvPr>
          <p:cNvSpPr>
            <a:spLocks noGrp="1"/>
          </p:cNvSpPr>
          <p:nvPr>
            <p:ph idx="1"/>
          </p:nvPr>
        </p:nvSpPr>
        <p:spPr/>
        <p:txBody>
          <a:bodyPr/>
          <a:lstStyle/>
          <a:p>
            <a:r>
              <a:rPr lang="en-US" dirty="0"/>
              <a:t>Form navigated only using keyboard.</a:t>
            </a:r>
            <a:br>
              <a:rPr lang="en-US" dirty="0"/>
            </a:br>
            <a:r>
              <a:rPr lang="en-US" sz="2400" dirty="0"/>
              <a:t>For people who cannot use a mouse, they can still fill and submit a form. Setting compliant focus indicator on each field.</a:t>
            </a:r>
          </a:p>
          <a:p>
            <a:r>
              <a:rPr lang="en-US" dirty="0"/>
              <a:t>Context</a:t>
            </a:r>
            <a:br>
              <a:rPr lang="en-US" dirty="0"/>
            </a:br>
            <a:r>
              <a:rPr lang="en-US" sz="2400" dirty="0"/>
              <a:t>Each form field must have an accessible name label. Screen readers can read a field name to its user</a:t>
            </a:r>
          </a:p>
        </p:txBody>
      </p:sp>
      <p:pic>
        <p:nvPicPr>
          <p:cNvPr id="8" name="Picture 7">
            <a:extLst>
              <a:ext uri="{FF2B5EF4-FFF2-40B4-BE49-F238E27FC236}">
                <a16:creationId xmlns:a16="http://schemas.microsoft.com/office/drawing/2014/main" id="{D2B32C34-24B3-3AF9-A9BB-B4E5234BF590}"/>
              </a:ext>
            </a:extLst>
          </p:cNvPr>
          <p:cNvPicPr>
            <a:picLocks noChangeAspect="1"/>
          </p:cNvPicPr>
          <p:nvPr/>
        </p:nvPicPr>
        <p:blipFill>
          <a:blip r:embed="rId2"/>
          <a:stretch>
            <a:fillRect/>
          </a:stretch>
        </p:blipFill>
        <p:spPr>
          <a:xfrm>
            <a:off x="217714" y="4895669"/>
            <a:ext cx="6879772" cy="1413774"/>
          </a:xfrm>
          <a:prstGeom prst="rect">
            <a:avLst/>
          </a:prstGeom>
        </p:spPr>
      </p:pic>
      <p:pic>
        <p:nvPicPr>
          <p:cNvPr id="9" name="Picture 8">
            <a:extLst>
              <a:ext uri="{FF2B5EF4-FFF2-40B4-BE49-F238E27FC236}">
                <a16:creationId xmlns:a16="http://schemas.microsoft.com/office/drawing/2014/main" id="{C2B77FF8-0CC9-390C-0C30-9096A2E73D22}"/>
              </a:ext>
            </a:extLst>
          </p:cNvPr>
          <p:cNvPicPr>
            <a:picLocks noChangeAspect="1"/>
          </p:cNvPicPr>
          <p:nvPr/>
        </p:nvPicPr>
        <p:blipFill>
          <a:blip r:embed="rId3"/>
          <a:stretch>
            <a:fillRect/>
          </a:stretch>
        </p:blipFill>
        <p:spPr>
          <a:xfrm>
            <a:off x="7358743" y="4545819"/>
            <a:ext cx="4376057" cy="1947056"/>
          </a:xfrm>
          <a:prstGeom prst="rect">
            <a:avLst/>
          </a:prstGeom>
        </p:spPr>
      </p:pic>
    </p:spTree>
    <p:extLst>
      <p:ext uri="{BB962C8B-B14F-4D97-AF65-F5344CB8AC3E}">
        <p14:creationId xmlns:p14="http://schemas.microsoft.com/office/powerpoint/2010/main" val="4007636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30979-4CFC-5518-C1F4-3CA111247EDB}"/>
              </a:ext>
            </a:extLst>
          </p:cNvPr>
          <p:cNvSpPr>
            <a:spLocks noGrp="1"/>
          </p:cNvSpPr>
          <p:nvPr>
            <p:ph type="title"/>
          </p:nvPr>
        </p:nvSpPr>
        <p:spPr/>
        <p:txBody>
          <a:bodyPr/>
          <a:lstStyle/>
          <a:p>
            <a:r>
              <a:rPr lang="en-US" dirty="0"/>
              <a:t>Interactivity</a:t>
            </a:r>
          </a:p>
        </p:txBody>
      </p:sp>
      <p:sp>
        <p:nvSpPr>
          <p:cNvPr id="3" name="Content Placeholder 2">
            <a:extLst>
              <a:ext uri="{FF2B5EF4-FFF2-40B4-BE49-F238E27FC236}">
                <a16:creationId xmlns:a16="http://schemas.microsoft.com/office/drawing/2014/main" id="{1017694F-ADBD-85ED-9179-5E5D5E57CA38}"/>
              </a:ext>
            </a:extLst>
          </p:cNvPr>
          <p:cNvSpPr>
            <a:spLocks noGrp="1"/>
          </p:cNvSpPr>
          <p:nvPr>
            <p:ph idx="1"/>
          </p:nvPr>
        </p:nvSpPr>
        <p:spPr/>
        <p:txBody>
          <a:bodyPr/>
          <a:lstStyle/>
          <a:p>
            <a:r>
              <a:rPr lang="en-US" dirty="0"/>
              <a:t>Choose chart libraries with built in accessibility features</a:t>
            </a:r>
          </a:p>
          <a:p>
            <a:r>
              <a:rPr lang="en-US" dirty="0"/>
              <a:t>Ensure seamless keyboard navigation of interactive elements</a:t>
            </a:r>
          </a:p>
          <a:p>
            <a:r>
              <a:rPr lang="en-US" dirty="0"/>
              <a:t>Use colors along with data labels</a:t>
            </a:r>
          </a:p>
          <a:p>
            <a:r>
              <a:rPr lang="en-US" dirty="0"/>
              <a:t>Color contrast (WCAG requires 4.5:1 AA)</a:t>
            </a:r>
          </a:p>
        </p:txBody>
      </p:sp>
      <p:pic>
        <p:nvPicPr>
          <p:cNvPr id="5126" name="Picture 6" descr="One version of a pie chart using only colors to convey information vs. another which uses color and patterns.">
            <a:extLst>
              <a:ext uri="{FF2B5EF4-FFF2-40B4-BE49-F238E27FC236}">
                <a16:creationId xmlns:a16="http://schemas.microsoft.com/office/drawing/2014/main" id="{60AAB4C5-6C13-F5B6-F83B-2EB0E9CE68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7112" y="3995917"/>
            <a:ext cx="3414814" cy="2443726"/>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One bar chart using only bar length to communicate information vs. another that has each data point properly labelled with detail information">
            <a:extLst>
              <a:ext uri="{FF2B5EF4-FFF2-40B4-BE49-F238E27FC236}">
                <a16:creationId xmlns:a16="http://schemas.microsoft.com/office/drawing/2014/main" id="{99AEDE33-2C14-BDB8-B08F-9B36E9EDE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3014" y="4001294"/>
            <a:ext cx="3414814" cy="2443726"/>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An example of various data points in a chart with each tab stop identified">
            <a:extLst>
              <a:ext uri="{FF2B5EF4-FFF2-40B4-BE49-F238E27FC236}">
                <a16:creationId xmlns:a16="http://schemas.microsoft.com/office/drawing/2014/main" id="{D58DC0C8-6441-0B31-5BBA-15C1146E75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916" y="4001294"/>
            <a:ext cx="3414814" cy="2443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348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9A9E7-B618-B51E-F9DC-F6487A1A80C9}"/>
              </a:ext>
            </a:extLst>
          </p:cNvPr>
          <p:cNvSpPr>
            <a:spLocks noGrp="1"/>
          </p:cNvSpPr>
          <p:nvPr>
            <p:ph type="title"/>
          </p:nvPr>
        </p:nvSpPr>
        <p:spPr/>
        <p:txBody>
          <a:bodyPr/>
          <a:lstStyle/>
          <a:p>
            <a:r>
              <a:rPr lang="en-US" dirty="0"/>
              <a:t>Maps</a:t>
            </a:r>
          </a:p>
        </p:txBody>
      </p:sp>
      <p:pic>
        <p:nvPicPr>
          <p:cNvPr id="4" name="Picture 3">
            <a:extLst>
              <a:ext uri="{FF2B5EF4-FFF2-40B4-BE49-F238E27FC236}">
                <a16:creationId xmlns:a16="http://schemas.microsoft.com/office/drawing/2014/main" id="{B4680127-A992-57E9-DF6D-3A308F5C8851}"/>
              </a:ext>
            </a:extLst>
          </p:cNvPr>
          <p:cNvPicPr>
            <a:picLocks noChangeAspect="1"/>
          </p:cNvPicPr>
          <p:nvPr/>
        </p:nvPicPr>
        <p:blipFill>
          <a:blip r:embed="rId2"/>
          <a:stretch>
            <a:fillRect/>
          </a:stretch>
        </p:blipFill>
        <p:spPr>
          <a:xfrm>
            <a:off x="392180" y="1690688"/>
            <a:ext cx="5480809" cy="3505531"/>
          </a:xfrm>
          <a:prstGeom prst="rect">
            <a:avLst/>
          </a:prstGeom>
        </p:spPr>
      </p:pic>
      <p:pic>
        <p:nvPicPr>
          <p:cNvPr id="5" name="Picture 4">
            <a:extLst>
              <a:ext uri="{FF2B5EF4-FFF2-40B4-BE49-F238E27FC236}">
                <a16:creationId xmlns:a16="http://schemas.microsoft.com/office/drawing/2014/main" id="{7FC37A44-E546-5871-3460-8F40CBD896D6}"/>
              </a:ext>
            </a:extLst>
          </p:cNvPr>
          <p:cNvPicPr>
            <a:picLocks noChangeAspect="1"/>
          </p:cNvPicPr>
          <p:nvPr/>
        </p:nvPicPr>
        <p:blipFill>
          <a:blip r:embed="rId3"/>
          <a:stretch>
            <a:fillRect/>
          </a:stretch>
        </p:blipFill>
        <p:spPr>
          <a:xfrm>
            <a:off x="6319009" y="1690688"/>
            <a:ext cx="5480811" cy="3505532"/>
          </a:xfrm>
          <a:prstGeom prst="rect">
            <a:avLst/>
          </a:prstGeom>
        </p:spPr>
      </p:pic>
    </p:spTree>
    <p:extLst>
      <p:ext uri="{BB962C8B-B14F-4D97-AF65-F5344CB8AC3E}">
        <p14:creationId xmlns:p14="http://schemas.microsoft.com/office/powerpoint/2010/main" val="2984211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EC19A-5469-24BC-0A0F-0A0FCB52CBEA}"/>
              </a:ext>
            </a:extLst>
          </p:cNvPr>
          <p:cNvSpPr>
            <a:spLocks noGrp="1"/>
          </p:cNvSpPr>
          <p:nvPr>
            <p:ph type="title"/>
          </p:nvPr>
        </p:nvSpPr>
        <p:spPr/>
        <p:txBody>
          <a:bodyPr/>
          <a:lstStyle/>
          <a:p>
            <a:r>
              <a:rPr lang="en-US" dirty="0"/>
              <a:t>ARIA (Accessible Rich Internet Applications) Labels</a:t>
            </a:r>
          </a:p>
        </p:txBody>
      </p:sp>
      <p:sp>
        <p:nvSpPr>
          <p:cNvPr id="3" name="Content Placeholder 2">
            <a:extLst>
              <a:ext uri="{FF2B5EF4-FFF2-40B4-BE49-F238E27FC236}">
                <a16:creationId xmlns:a16="http://schemas.microsoft.com/office/drawing/2014/main" id="{F9C04791-28D5-8171-6F6E-BB5E6BA7567B}"/>
              </a:ext>
            </a:extLst>
          </p:cNvPr>
          <p:cNvSpPr>
            <a:spLocks noGrp="1"/>
          </p:cNvSpPr>
          <p:nvPr>
            <p:ph idx="1"/>
          </p:nvPr>
        </p:nvSpPr>
        <p:spPr>
          <a:xfrm>
            <a:off x="838200" y="1667974"/>
            <a:ext cx="10515600" cy="1211865"/>
          </a:xfrm>
        </p:spPr>
        <p:txBody>
          <a:bodyPr>
            <a:normAutofit/>
          </a:bodyPr>
          <a:lstStyle/>
          <a:p>
            <a:r>
              <a:rPr lang="en-US" sz="2400" dirty="0"/>
              <a:t>Screen reader compatibility and enhances experience for diverse abilities – provides a “voice” for elements that would otherwise be silent</a:t>
            </a:r>
          </a:p>
          <a:p>
            <a:pPr marL="0" indent="0">
              <a:buNone/>
            </a:pPr>
            <a:endParaRPr lang="en-US" sz="2400" dirty="0"/>
          </a:p>
        </p:txBody>
      </p:sp>
      <p:sp>
        <p:nvSpPr>
          <p:cNvPr id="6" name="TextBox 5">
            <a:extLst>
              <a:ext uri="{FF2B5EF4-FFF2-40B4-BE49-F238E27FC236}">
                <a16:creationId xmlns:a16="http://schemas.microsoft.com/office/drawing/2014/main" id="{EF5424C3-F8CF-CEF7-DBF0-B607D62C4478}"/>
              </a:ext>
            </a:extLst>
          </p:cNvPr>
          <p:cNvSpPr txBox="1"/>
          <p:nvPr/>
        </p:nvSpPr>
        <p:spPr>
          <a:xfrm>
            <a:off x="1082565" y="2389067"/>
            <a:ext cx="10195035" cy="1200329"/>
          </a:xfrm>
          <a:prstGeom prst="rect">
            <a:avLst/>
          </a:prstGeom>
          <a:noFill/>
        </p:spPr>
        <p:txBody>
          <a:bodyPr wrap="square" rtlCol="0">
            <a:spAutoFit/>
          </a:bodyPr>
          <a:lstStyle/>
          <a:p>
            <a:r>
              <a:rPr lang="en-US" dirty="0"/>
              <a:t>Aria-label: provides an accessible name for an element</a:t>
            </a:r>
          </a:p>
          <a:p>
            <a:r>
              <a:rPr lang="en-US" dirty="0"/>
              <a:t>Aria-</a:t>
            </a:r>
            <a:r>
              <a:rPr lang="en-US" dirty="0" err="1"/>
              <a:t>labelledby</a:t>
            </a:r>
            <a:r>
              <a:rPr lang="en-US" dirty="0"/>
              <a:t>: Reference an element that provides a label for the current element</a:t>
            </a:r>
          </a:p>
          <a:p>
            <a:r>
              <a:rPr lang="en-US" dirty="0"/>
              <a:t>Aria-</a:t>
            </a:r>
            <a:r>
              <a:rPr lang="en-US" dirty="0" err="1"/>
              <a:t>describedby</a:t>
            </a:r>
            <a:r>
              <a:rPr lang="en-US" dirty="0"/>
              <a:t>: References an element that provides a longer description for the current element</a:t>
            </a:r>
          </a:p>
          <a:p>
            <a:endParaRPr lang="en-US" dirty="0"/>
          </a:p>
        </p:txBody>
      </p:sp>
      <p:pic>
        <p:nvPicPr>
          <p:cNvPr id="16" name="Picture 15">
            <a:extLst>
              <a:ext uri="{FF2B5EF4-FFF2-40B4-BE49-F238E27FC236}">
                <a16:creationId xmlns:a16="http://schemas.microsoft.com/office/drawing/2014/main" id="{83BD03EB-90D6-F7DA-828D-4BDBCC96FF47}"/>
              </a:ext>
            </a:extLst>
          </p:cNvPr>
          <p:cNvPicPr>
            <a:picLocks noChangeAspect="1"/>
          </p:cNvPicPr>
          <p:nvPr/>
        </p:nvPicPr>
        <p:blipFill>
          <a:blip r:embed="rId2"/>
          <a:stretch>
            <a:fillRect/>
          </a:stretch>
        </p:blipFill>
        <p:spPr>
          <a:xfrm>
            <a:off x="3330677" y="3429000"/>
            <a:ext cx="5530645" cy="3429000"/>
          </a:xfrm>
          <a:prstGeom prst="rect">
            <a:avLst/>
          </a:prstGeom>
        </p:spPr>
      </p:pic>
    </p:spTree>
    <p:extLst>
      <p:ext uri="{BB962C8B-B14F-4D97-AF65-F5344CB8AC3E}">
        <p14:creationId xmlns:p14="http://schemas.microsoft.com/office/powerpoint/2010/main" val="131452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7029F-730E-6001-D661-E2BF2227CF3C}"/>
              </a:ext>
            </a:extLst>
          </p:cNvPr>
          <p:cNvSpPr>
            <a:spLocks noGrp="1"/>
          </p:cNvSpPr>
          <p:nvPr>
            <p:ph type="title"/>
          </p:nvPr>
        </p:nvSpPr>
        <p:spPr/>
        <p:txBody>
          <a:bodyPr/>
          <a:lstStyle/>
          <a:p>
            <a:r>
              <a:rPr lang="en-US" dirty="0"/>
              <a:t>Screen Reader Demo</a:t>
            </a:r>
          </a:p>
        </p:txBody>
      </p:sp>
      <p:pic>
        <p:nvPicPr>
          <p:cNvPr id="9" name="Online Media 8" descr="Screen reader demonstration with Jordie">
            <a:hlinkClick r:id="" action="ppaction://media"/>
            <a:extLst>
              <a:ext uri="{FF2B5EF4-FFF2-40B4-BE49-F238E27FC236}">
                <a16:creationId xmlns:a16="http://schemas.microsoft.com/office/drawing/2014/main" id="{40B50C6E-18F0-B2E5-3F22-9463679BB601}"/>
              </a:ext>
            </a:extLst>
          </p:cNvPr>
          <p:cNvPicPr>
            <a:picLocks noRot="1" noChangeAspect="1"/>
          </p:cNvPicPr>
          <p:nvPr>
            <a:videoFile r:link="rId1"/>
          </p:nvPr>
        </p:nvPicPr>
        <p:blipFill>
          <a:blip r:embed="rId3"/>
          <a:stretch>
            <a:fillRect/>
          </a:stretch>
        </p:blipFill>
        <p:spPr>
          <a:xfrm>
            <a:off x="1391770" y="1447426"/>
            <a:ext cx="9408459" cy="5315779"/>
          </a:xfrm>
          <a:prstGeom prst="rect">
            <a:avLst/>
          </a:prstGeom>
        </p:spPr>
      </p:pic>
    </p:spTree>
    <p:extLst>
      <p:ext uri="{BB962C8B-B14F-4D97-AF65-F5344CB8AC3E}">
        <p14:creationId xmlns:p14="http://schemas.microsoft.com/office/powerpoint/2010/main" val="2849267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FC13C-B8EC-D8E2-ECA0-2DCF8396ABE0}"/>
              </a:ext>
            </a:extLst>
          </p:cNvPr>
          <p:cNvSpPr>
            <a:spLocks noGrp="1"/>
          </p:cNvSpPr>
          <p:nvPr>
            <p:ph type="title"/>
          </p:nvPr>
        </p:nvSpPr>
        <p:spPr/>
        <p:txBody>
          <a:bodyPr/>
          <a:lstStyle/>
          <a:p>
            <a:r>
              <a:rPr lang="en-US" dirty="0"/>
              <a:t>DOJ Web Accessibility Rule (2023)</a:t>
            </a:r>
          </a:p>
        </p:txBody>
      </p:sp>
      <p:sp>
        <p:nvSpPr>
          <p:cNvPr id="3" name="Content Placeholder 2">
            <a:extLst>
              <a:ext uri="{FF2B5EF4-FFF2-40B4-BE49-F238E27FC236}">
                <a16:creationId xmlns:a16="http://schemas.microsoft.com/office/drawing/2014/main" id="{F5688632-5A35-053C-4728-B5B35F29AE15}"/>
              </a:ext>
            </a:extLst>
          </p:cNvPr>
          <p:cNvSpPr>
            <a:spLocks noGrp="1"/>
          </p:cNvSpPr>
          <p:nvPr>
            <p:ph idx="1"/>
          </p:nvPr>
        </p:nvSpPr>
        <p:spPr/>
        <p:txBody>
          <a:bodyPr>
            <a:normAutofit fontScale="92500" lnSpcReduction="20000"/>
          </a:bodyPr>
          <a:lstStyle/>
          <a:p>
            <a:r>
              <a:rPr lang="en-US" dirty="0"/>
              <a:t>Technical standards of Web Content Accessibility Guidelines (WCAG) 2.1 Level AA, which requires 50 success criteria to make websites accessible.</a:t>
            </a:r>
          </a:p>
          <a:p>
            <a:pPr lvl="1"/>
            <a:r>
              <a:rPr lang="en-US" dirty="0"/>
              <a:t>Converting pictures and documents so they can be read with assistive technology for individuals with vision loss and providing captions for live and prerecorded videos for individuals with hearing loss Proper keyboard navigation Adequate color contrast Alternative text for images Accessible forms and interactive elements</a:t>
            </a:r>
          </a:p>
          <a:p>
            <a:r>
              <a:rPr lang="en-US" dirty="0"/>
              <a:t>The rule applies to all state and local governments (which includes any agencies or departments of state or local governments, public schools, </a:t>
            </a:r>
            <a:r>
              <a:rPr lang="en-US" dirty="0" err="1"/>
              <a:t>etc</a:t>
            </a:r>
            <a:r>
              <a:rPr lang="en-US" dirty="0"/>
              <a:t>).</a:t>
            </a:r>
          </a:p>
          <a:p>
            <a:pPr lvl="1"/>
            <a:r>
              <a:rPr lang="en-US" dirty="0"/>
              <a:t>Population over 50K – 4/24/2026</a:t>
            </a:r>
          </a:p>
          <a:p>
            <a:pPr lvl="1"/>
            <a:r>
              <a:rPr lang="en-US" dirty="0"/>
              <a:t>Population under 50K – 4/26/2027</a:t>
            </a:r>
          </a:p>
          <a:p>
            <a:r>
              <a:rPr lang="en-US" dirty="0"/>
              <a:t>Legal obligations under the ADA.</a:t>
            </a:r>
          </a:p>
        </p:txBody>
      </p:sp>
      <p:pic>
        <p:nvPicPr>
          <p:cNvPr id="5" name="Graphic 4">
            <a:extLst>
              <a:ext uri="{FF2B5EF4-FFF2-40B4-BE49-F238E27FC236}">
                <a16:creationId xmlns:a16="http://schemas.microsoft.com/office/drawing/2014/main" id="{93BDC07A-FB3E-FF8C-BA7D-56D73711D483}"/>
              </a:ext>
            </a:extLst>
          </p:cNvPr>
          <p:cNvPicPr>
            <a:picLocks noChangeAspect="1"/>
          </p:cNvPicPr>
          <p:nvPr/>
        </p:nvPicPr>
        <p:blipFill>
          <a:blip r:embed="rId2">
            <a:extLst>
              <a:ext uri="{96DAC541-7B7A-43D3-8B79-37D633B846F1}">
                <asvg:svgBlip xmlns:asvg="http://schemas.microsoft.com/office/drawing/2016/SVG/main" r:embed="rId3"/>
              </a:ext>
              <a:ext uri="{837473B0-CC2E-450A-ABE3-18F120FF3D39}">
                <a1611:picAttrSrcUrl xmlns:a1611="http://schemas.microsoft.com/office/drawing/2016/11/main" r:id="rId4"/>
              </a:ext>
            </a:extLst>
          </a:blip>
          <a:stretch>
            <a:fillRect/>
          </a:stretch>
        </p:blipFill>
        <p:spPr>
          <a:xfrm>
            <a:off x="9887607" y="4813738"/>
            <a:ext cx="1928648" cy="1928648"/>
          </a:xfrm>
          <a:prstGeom prst="rect">
            <a:avLst/>
          </a:prstGeom>
        </p:spPr>
      </p:pic>
    </p:spTree>
    <p:extLst>
      <p:ext uri="{BB962C8B-B14F-4D97-AF65-F5344CB8AC3E}">
        <p14:creationId xmlns:p14="http://schemas.microsoft.com/office/powerpoint/2010/main" val="1915312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A65B6-E51D-0D5C-AE38-39210C875E78}"/>
              </a:ext>
            </a:extLst>
          </p:cNvPr>
          <p:cNvSpPr>
            <a:spLocks noGrp="1"/>
          </p:cNvSpPr>
          <p:nvPr>
            <p:ph type="title"/>
          </p:nvPr>
        </p:nvSpPr>
        <p:spPr/>
        <p:txBody>
          <a:bodyPr/>
          <a:lstStyle/>
          <a:p>
            <a:r>
              <a:rPr lang="en-US" dirty="0"/>
              <a:t>508 Compliance</a:t>
            </a:r>
          </a:p>
        </p:txBody>
      </p:sp>
      <p:sp>
        <p:nvSpPr>
          <p:cNvPr id="3" name="Content Placeholder 2">
            <a:extLst>
              <a:ext uri="{FF2B5EF4-FFF2-40B4-BE49-F238E27FC236}">
                <a16:creationId xmlns:a16="http://schemas.microsoft.com/office/drawing/2014/main" id="{4C11F454-8603-FF5B-8516-CD131FC650A8}"/>
              </a:ext>
            </a:extLst>
          </p:cNvPr>
          <p:cNvSpPr>
            <a:spLocks noGrp="1"/>
          </p:cNvSpPr>
          <p:nvPr>
            <p:ph idx="1"/>
          </p:nvPr>
        </p:nvSpPr>
        <p:spPr/>
        <p:txBody>
          <a:bodyPr>
            <a:normAutofit fontScale="85000" lnSpcReduction="20000"/>
          </a:bodyPr>
          <a:lstStyle/>
          <a:p>
            <a:r>
              <a:rPr lang="en-US" dirty="0"/>
              <a:t>Federal law requiring federal agencies to make electronic and information technology accessible to people with disabilities. </a:t>
            </a:r>
          </a:p>
          <a:p>
            <a:r>
              <a:rPr lang="en-US" dirty="0"/>
              <a:t>What’s covered?</a:t>
            </a:r>
          </a:p>
          <a:p>
            <a:pPr lvl="1"/>
            <a:r>
              <a:rPr lang="en-US" dirty="0"/>
              <a:t>Websites/Web Applications</a:t>
            </a:r>
          </a:p>
          <a:p>
            <a:pPr lvl="1"/>
            <a:r>
              <a:rPr lang="en-US" dirty="0"/>
              <a:t>Software Applications</a:t>
            </a:r>
          </a:p>
          <a:p>
            <a:pPr lvl="1"/>
            <a:r>
              <a:rPr lang="en-US" dirty="0"/>
              <a:t>Operating Systems</a:t>
            </a:r>
          </a:p>
          <a:p>
            <a:pPr lvl="1"/>
            <a:r>
              <a:rPr lang="en-US" dirty="0"/>
              <a:t>Telecommunication products</a:t>
            </a:r>
          </a:p>
          <a:p>
            <a:pPr lvl="1"/>
            <a:r>
              <a:rPr lang="en-US" dirty="0"/>
              <a:t>Video and Multimedia products</a:t>
            </a:r>
          </a:p>
          <a:p>
            <a:pPr lvl="1"/>
            <a:r>
              <a:rPr lang="en-US" dirty="0"/>
              <a:t>Self contained, closed products (Kiosks)</a:t>
            </a:r>
          </a:p>
          <a:p>
            <a:pPr lvl="1"/>
            <a:r>
              <a:rPr lang="en-US" dirty="0"/>
              <a:t>Desktop and portable computers, including mobile phones</a:t>
            </a:r>
          </a:p>
          <a:p>
            <a:r>
              <a:rPr lang="en-US" dirty="0"/>
              <a:t>Agencies must include 508 requirements in contracts, test and validate before deploying</a:t>
            </a:r>
          </a:p>
          <a:p>
            <a:r>
              <a:rPr lang="en-US" dirty="0"/>
              <a:t>508 is specific to federal agencies and contractors</a:t>
            </a:r>
          </a:p>
        </p:txBody>
      </p:sp>
      <p:pic>
        <p:nvPicPr>
          <p:cNvPr id="5" name="Picture 4" descr="A close-up of a speech bubble&#10;&#10;AI-generated content may be incorrect.">
            <a:extLst>
              <a:ext uri="{FF2B5EF4-FFF2-40B4-BE49-F238E27FC236}">
                <a16:creationId xmlns:a16="http://schemas.microsoft.com/office/drawing/2014/main" id="{B8B15B2B-C533-4F7C-15E4-989C98651CD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157982" y="2448909"/>
            <a:ext cx="2773230" cy="2171043"/>
          </a:xfrm>
          <a:prstGeom prst="rect">
            <a:avLst/>
          </a:prstGeom>
        </p:spPr>
      </p:pic>
    </p:spTree>
    <p:extLst>
      <p:ext uri="{BB962C8B-B14F-4D97-AF65-F5344CB8AC3E}">
        <p14:creationId xmlns:p14="http://schemas.microsoft.com/office/powerpoint/2010/main" val="320346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Fuzzy - Microsoft Fabric Community">
            <a:extLst>
              <a:ext uri="{FF2B5EF4-FFF2-40B4-BE49-F238E27FC236}">
                <a16:creationId xmlns:a16="http://schemas.microsoft.com/office/drawing/2014/main" id="{271F5193-BDF8-05F0-0531-EC3DDAC7220A}"/>
              </a:ext>
            </a:extLst>
          </p:cNvPr>
          <p:cNvPicPr>
            <a:picLocks noChangeAspect="1" noChangeArrowheads="1"/>
          </p:cNvPicPr>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1547793" y="1027906"/>
            <a:ext cx="8594690" cy="504534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570D534-F7EF-0881-3251-49142E849571}"/>
              </a:ext>
            </a:extLst>
          </p:cNvPr>
          <p:cNvSpPr>
            <a:spLocks noGrp="1"/>
          </p:cNvSpPr>
          <p:nvPr>
            <p:ph type="title"/>
          </p:nvPr>
        </p:nvSpPr>
        <p:spPr/>
        <p:txBody>
          <a:bodyPr/>
          <a:lstStyle/>
          <a:p>
            <a:r>
              <a:rPr lang="en-US" dirty="0"/>
              <a:t>Does this apply to RCDS? </a:t>
            </a:r>
          </a:p>
        </p:txBody>
      </p:sp>
      <p:sp>
        <p:nvSpPr>
          <p:cNvPr id="3" name="Content Placeholder 2">
            <a:extLst>
              <a:ext uri="{FF2B5EF4-FFF2-40B4-BE49-F238E27FC236}">
                <a16:creationId xmlns:a16="http://schemas.microsoft.com/office/drawing/2014/main" id="{7EFC309E-923D-D8AE-DD79-A93271574144}"/>
              </a:ext>
            </a:extLst>
          </p:cNvPr>
          <p:cNvSpPr>
            <a:spLocks noGrp="1"/>
          </p:cNvSpPr>
          <p:nvPr>
            <p:ph idx="1"/>
          </p:nvPr>
        </p:nvSpPr>
        <p:spPr>
          <a:xfrm>
            <a:off x="838200" y="1825625"/>
            <a:ext cx="10515600" cy="3828941"/>
          </a:xfrm>
        </p:spPr>
        <p:txBody>
          <a:bodyPr>
            <a:normAutofit/>
          </a:bodyPr>
          <a:lstStyle/>
          <a:p>
            <a:r>
              <a:rPr lang="en-US" b="1" dirty="0"/>
              <a:t>For university research projects receiving federal funding:</a:t>
            </a:r>
            <a:endParaRPr lang="en-US" dirty="0"/>
          </a:p>
          <a:p>
            <a:pPr lvl="1"/>
            <a:r>
              <a:rPr lang="en-US" b="1" dirty="0"/>
              <a:t>Section 508 does NOT directly apply</a:t>
            </a:r>
            <a:r>
              <a:rPr lang="en-US" dirty="0"/>
              <a:t> to the research projects themselves</a:t>
            </a:r>
          </a:p>
          <a:p>
            <a:pPr lvl="1"/>
            <a:r>
              <a:rPr lang="en-US" b="1" dirty="0"/>
              <a:t>Section 504 DOES apply</a:t>
            </a:r>
            <a:r>
              <a:rPr lang="en-US" dirty="0"/>
              <a:t> to ensure non-discrimination based on disability</a:t>
            </a:r>
          </a:p>
          <a:p>
            <a:pPr lvl="1"/>
            <a:r>
              <a:rPr lang="en-US" b="1" dirty="0"/>
              <a:t>Websites on NIH and NSF for accessibility guidance have been taken down.</a:t>
            </a:r>
            <a:endParaRPr lang="en-US" dirty="0"/>
          </a:p>
          <a:p>
            <a:pPr lvl="1"/>
            <a:r>
              <a:rPr lang="en-US" b="1" dirty="0"/>
              <a:t>Digital research deliverables and outputs</a:t>
            </a:r>
            <a:r>
              <a:rPr lang="en-US" dirty="0"/>
              <a:t> should be accessible.</a:t>
            </a:r>
          </a:p>
          <a:p>
            <a:pPr lvl="1"/>
            <a:r>
              <a:rPr lang="en-US" b="1" dirty="0"/>
              <a:t>Universities increasingly adopt Section 508 standards</a:t>
            </a:r>
            <a:r>
              <a:rPr lang="en-US" dirty="0"/>
              <a:t> as best practice due to multiple overlapping legal requirements</a:t>
            </a:r>
          </a:p>
          <a:p>
            <a:pPr marL="0" indent="0">
              <a:buNone/>
            </a:pPr>
            <a:endParaRPr lang="en-US" dirty="0"/>
          </a:p>
        </p:txBody>
      </p:sp>
      <p:sp>
        <p:nvSpPr>
          <p:cNvPr id="4" name="TextBox 3">
            <a:extLst>
              <a:ext uri="{FF2B5EF4-FFF2-40B4-BE49-F238E27FC236}">
                <a16:creationId xmlns:a16="http://schemas.microsoft.com/office/drawing/2014/main" id="{5CA8A1C7-A35B-E319-7E6F-3EB09B4112F6}"/>
              </a:ext>
            </a:extLst>
          </p:cNvPr>
          <p:cNvSpPr txBox="1"/>
          <p:nvPr/>
        </p:nvSpPr>
        <p:spPr>
          <a:xfrm>
            <a:off x="620110" y="5833241"/>
            <a:ext cx="11130456" cy="923330"/>
          </a:xfrm>
          <a:custGeom>
            <a:avLst/>
            <a:gdLst>
              <a:gd name="connsiteX0" fmla="*/ 0 w 11130456"/>
              <a:gd name="connsiteY0" fmla="*/ 0 h 923330"/>
              <a:gd name="connsiteX1" fmla="*/ 474509 w 11130456"/>
              <a:gd name="connsiteY1" fmla="*/ 0 h 923330"/>
              <a:gd name="connsiteX2" fmla="*/ 726409 w 11130456"/>
              <a:gd name="connsiteY2" fmla="*/ 0 h 923330"/>
              <a:gd name="connsiteX3" fmla="*/ 1534831 w 11130456"/>
              <a:gd name="connsiteY3" fmla="*/ 0 h 923330"/>
              <a:gd name="connsiteX4" fmla="*/ 2009340 w 11130456"/>
              <a:gd name="connsiteY4" fmla="*/ 0 h 923330"/>
              <a:gd name="connsiteX5" fmla="*/ 2483849 w 11130456"/>
              <a:gd name="connsiteY5" fmla="*/ 0 h 923330"/>
              <a:gd name="connsiteX6" fmla="*/ 3292272 w 11130456"/>
              <a:gd name="connsiteY6" fmla="*/ 0 h 923330"/>
              <a:gd name="connsiteX7" fmla="*/ 3655476 w 11130456"/>
              <a:gd name="connsiteY7" fmla="*/ 0 h 923330"/>
              <a:gd name="connsiteX8" fmla="*/ 4463899 w 11130456"/>
              <a:gd name="connsiteY8" fmla="*/ 0 h 923330"/>
              <a:gd name="connsiteX9" fmla="*/ 5272321 w 11130456"/>
              <a:gd name="connsiteY9" fmla="*/ 0 h 923330"/>
              <a:gd name="connsiteX10" fmla="*/ 5858135 w 11130456"/>
              <a:gd name="connsiteY10" fmla="*/ 0 h 923330"/>
              <a:gd name="connsiteX11" fmla="*/ 6666557 w 11130456"/>
              <a:gd name="connsiteY11" fmla="*/ 0 h 923330"/>
              <a:gd name="connsiteX12" fmla="*/ 7141066 w 11130456"/>
              <a:gd name="connsiteY12" fmla="*/ 0 h 923330"/>
              <a:gd name="connsiteX13" fmla="*/ 7615575 w 11130456"/>
              <a:gd name="connsiteY13" fmla="*/ 0 h 923330"/>
              <a:gd name="connsiteX14" fmla="*/ 8312693 w 11130456"/>
              <a:gd name="connsiteY14" fmla="*/ 0 h 923330"/>
              <a:gd name="connsiteX15" fmla="*/ 8787202 w 11130456"/>
              <a:gd name="connsiteY15" fmla="*/ 0 h 923330"/>
              <a:gd name="connsiteX16" fmla="*/ 9595625 w 11130456"/>
              <a:gd name="connsiteY16" fmla="*/ 0 h 923330"/>
              <a:gd name="connsiteX17" fmla="*/ 10404047 w 11130456"/>
              <a:gd name="connsiteY17" fmla="*/ 0 h 923330"/>
              <a:gd name="connsiteX18" fmla="*/ 11130456 w 11130456"/>
              <a:gd name="connsiteY18" fmla="*/ 0 h 923330"/>
              <a:gd name="connsiteX19" fmla="*/ 11130456 w 11130456"/>
              <a:gd name="connsiteY19" fmla="*/ 452432 h 923330"/>
              <a:gd name="connsiteX20" fmla="*/ 11130456 w 11130456"/>
              <a:gd name="connsiteY20" fmla="*/ 923330 h 923330"/>
              <a:gd name="connsiteX21" fmla="*/ 10767252 w 11130456"/>
              <a:gd name="connsiteY21" fmla="*/ 923330 h 923330"/>
              <a:gd name="connsiteX22" fmla="*/ 10181438 w 11130456"/>
              <a:gd name="connsiteY22" fmla="*/ 923330 h 923330"/>
              <a:gd name="connsiteX23" fmla="*/ 9818234 w 11130456"/>
              <a:gd name="connsiteY23" fmla="*/ 923330 h 923330"/>
              <a:gd name="connsiteX24" fmla="*/ 9232420 w 11130456"/>
              <a:gd name="connsiteY24" fmla="*/ 923330 h 923330"/>
              <a:gd name="connsiteX25" fmla="*/ 8980521 w 11130456"/>
              <a:gd name="connsiteY25" fmla="*/ 923330 h 923330"/>
              <a:gd name="connsiteX26" fmla="*/ 8728621 w 11130456"/>
              <a:gd name="connsiteY26" fmla="*/ 923330 h 923330"/>
              <a:gd name="connsiteX27" fmla="*/ 8142807 w 11130456"/>
              <a:gd name="connsiteY27" fmla="*/ 923330 h 923330"/>
              <a:gd name="connsiteX28" fmla="*/ 7779603 w 11130456"/>
              <a:gd name="connsiteY28" fmla="*/ 923330 h 923330"/>
              <a:gd name="connsiteX29" fmla="*/ 7082485 w 11130456"/>
              <a:gd name="connsiteY29" fmla="*/ 923330 h 923330"/>
              <a:gd name="connsiteX30" fmla="*/ 6719281 w 11130456"/>
              <a:gd name="connsiteY30" fmla="*/ 923330 h 923330"/>
              <a:gd name="connsiteX31" fmla="*/ 6022163 w 11130456"/>
              <a:gd name="connsiteY31" fmla="*/ 923330 h 923330"/>
              <a:gd name="connsiteX32" fmla="*/ 5770263 w 11130456"/>
              <a:gd name="connsiteY32" fmla="*/ 923330 h 923330"/>
              <a:gd name="connsiteX33" fmla="*/ 5073145 w 11130456"/>
              <a:gd name="connsiteY33" fmla="*/ 923330 h 923330"/>
              <a:gd name="connsiteX34" fmla="*/ 4709940 w 11130456"/>
              <a:gd name="connsiteY34" fmla="*/ 923330 h 923330"/>
              <a:gd name="connsiteX35" fmla="*/ 4458041 w 11130456"/>
              <a:gd name="connsiteY35" fmla="*/ 923330 h 923330"/>
              <a:gd name="connsiteX36" fmla="*/ 4094836 w 11130456"/>
              <a:gd name="connsiteY36" fmla="*/ 923330 h 923330"/>
              <a:gd name="connsiteX37" fmla="*/ 3397718 w 11130456"/>
              <a:gd name="connsiteY37" fmla="*/ 923330 h 923330"/>
              <a:gd name="connsiteX38" fmla="*/ 3034514 w 11130456"/>
              <a:gd name="connsiteY38" fmla="*/ 923330 h 923330"/>
              <a:gd name="connsiteX39" fmla="*/ 2782614 w 11130456"/>
              <a:gd name="connsiteY39" fmla="*/ 923330 h 923330"/>
              <a:gd name="connsiteX40" fmla="*/ 2419410 w 11130456"/>
              <a:gd name="connsiteY40" fmla="*/ 923330 h 923330"/>
              <a:gd name="connsiteX41" fmla="*/ 1944901 w 11130456"/>
              <a:gd name="connsiteY41" fmla="*/ 923330 h 923330"/>
              <a:gd name="connsiteX42" fmla="*/ 1359087 w 11130456"/>
              <a:gd name="connsiteY42" fmla="*/ 923330 h 923330"/>
              <a:gd name="connsiteX43" fmla="*/ 995883 w 11130456"/>
              <a:gd name="connsiteY43" fmla="*/ 923330 h 923330"/>
              <a:gd name="connsiteX44" fmla="*/ 0 w 11130456"/>
              <a:gd name="connsiteY44" fmla="*/ 923330 h 923330"/>
              <a:gd name="connsiteX45" fmla="*/ 0 w 11130456"/>
              <a:gd name="connsiteY45" fmla="*/ 461665 h 923330"/>
              <a:gd name="connsiteX46" fmla="*/ 0 w 11130456"/>
              <a:gd name="connsiteY46"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1130456" h="923330" extrusionOk="0">
                <a:moveTo>
                  <a:pt x="0" y="0"/>
                </a:moveTo>
                <a:cubicBezTo>
                  <a:pt x="113366" y="-4543"/>
                  <a:pt x="306405" y="38025"/>
                  <a:pt x="474509" y="0"/>
                </a:cubicBezTo>
                <a:cubicBezTo>
                  <a:pt x="642613" y="-38025"/>
                  <a:pt x="654297" y="5585"/>
                  <a:pt x="726409" y="0"/>
                </a:cubicBezTo>
                <a:cubicBezTo>
                  <a:pt x="798521" y="-5585"/>
                  <a:pt x="1254336" y="73074"/>
                  <a:pt x="1534831" y="0"/>
                </a:cubicBezTo>
                <a:cubicBezTo>
                  <a:pt x="1815326" y="-73074"/>
                  <a:pt x="1818022" y="41831"/>
                  <a:pt x="2009340" y="0"/>
                </a:cubicBezTo>
                <a:cubicBezTo>
                  <a:pt x="2200658" y="-41831"/>
                  <a:pt x="2378671" y="8307"/>
                  <a:pt x="2483849" y="0"/>
                </a:cubicBezTo>
                <a:cubicBezTo>
                  <a:pt x="2589027" y="-8307"/>
                  <a:pt x="2979786" y="61486"/>
                  <a:pt x="3292272" y="0"/>
                </a:cubicBezTo>
                <a:cubicBezTo>
                  <a:pt x="3604758" y="-61486"/>
                  <a:pt x="3502548" y="15199"/>
                  <a:pt x="3655476" y="0"/>
                </a:cubicBezTo>
                <a:cubicBezTo>
                  <a:pt x="3808404" y="-15199"/>
                  <a:pt x="4254217" y="26099"/>
                  <a:pt x="4463899" y="0"/>
                </a:cubicBezTo>
                <a:cubicBezTo>
                  <a:pt x="4673581" y="-26099"/>
                  <a:pt x="4943953" y="85922"/>
                  <a:pt x="5272321" y="0"/>
                </a:cubicBezTo>
                <a:cubicBezTo>
                  <a:pt x="5600689" y="-85922"/>
                  <a:pt x="5579740" y="13611"/>
                  <a:pt x="5858135" y="0"/>
                </a:cubicBezTo>
                <a:cubicBezTo>
                  <a:pt x="6136530" y="-13611"/>
                  <a:pt x="6262865" y="60974"/>
                  <a:pt x="6666557" y="0"/>
                </a:cubicBezTo>
                <a:cubicBezTo>
                  <a:pt x="7070249" y="-60974"/>
                  <a:pt x="6947463" y="21203"/>
                  <a:pt x="7141066" y="0"/>
                </a:cubicBezTo>
                <a:cubicBezTo>
                  <a:pt x="7334669" y="-21203"/>
                  <a:pt x="7462995" y="35956"/>
                  <a:pt x="7615575" y="0"/>
                </a:cubicBezTo>
                <a:cubicBezTo>
                  <a:pt x="7768155" y="-35956"/>
                  <a:pt x="8061173" y="58558"/>
                  <a:pt x="8312693" y="0"/>
                </a:cubicBezTo>
                <a:cubicBezTo>
                  <a:pt x="8564213" y="-58558"/>
                  <a:pt x="8561858" y="54027"/>
                  <a:pt x="8787202" y="0"/>
                </a:cubicBezTo>
                <a:cubicBezTo>
                  <a:pt x="9012546" y="-54027"/>
                  <a:pt x="9342801" y="71810"/>
                  <a:pt x="9595625" y="0"/>
                </a:cubicBezTo>
                <a:cubicBezTo>
                  <a:pt x="9848449" y="-71810"/>
                  <a:pt x="10163951" y="66808"/>
                  <a:pt x="10404047" y="0"/>
                </a:cubicBezTo>
                <a:cubicBezTo>
                  <a:pt x="10644143" y="-66808"/>
                  <a:pt x="10953362" y="25540"/>
                  <a:pt x="11130456" y="0"/>
                </a:cubicBezTo>
                <a:cubicBezTo>
                  <a:pt x="11163546" y="226040"/>
                  <a:pt x="11117156" y="260570"/>
                  <a:pt x="11130456" y="452432"/>
                </a:cubicBezTo>
                <a:cubicBezTo>
                  <a:pt x="11143756" y="644294"/>
                  <a:pt x="11076221" y="741321"/>
                  <a:pt x="11130456" y="923330"/>
                </a:cubicBezTo>
                <a:cubicBezTo>
                  <a:pt x="11016503" y="946793"/>
                  <a:pt x="10918027" y="888682"/>
                  <a:pt x="10767252" y="923330"/>
                </a:cubicBezTo>
                <a:cubicBezTo>
                  <a:pt x="10616477" y="957978"/>
                  <a:pt x="10394041" y="890482"/>
                  <a:pt x="10181438" y="923330"/>
                </a:cubicBezTo>
                <a:cubicBezTo>
                  <a:pt x="9968835" y="956178"/>
                  <a:pt x="9941002" y="903846"/>
                  <a:pt x="9818234" y="923330"/>
                </a:cubicBezTo>
                <a:cubicBezTo>
                  <a:pt x="9695466" y="942814"/>
                  <a:pt x="9472328" y="898431"/>
                  <a:pt x="9232420" y="923330"/>
                </a:cubicBezTo>
                <a:cubicBezTo>
                  <a:pt x="8992512" y="948229"/>
                  <a:pt x="9058071" y="908867"/>
                  <a:pt x="8980521" y="923330"/>
                </a:cubicBezTo>
                <a:cubicBezTo>
                  <a:pt x="8902971" y="937793"/>
                  <a:pt x="8799377" y="912176"/>
                  <a:pt x="8728621" y="923330"/>
                </a:cubicBezTo>
                <a:cubicBezTo>
                  <a:pt x="8657865" y="934484"/>
                  <a:pt x="8277200" y="920195"/>
                  <a:pt x="8142807" y="923330"/>
                </a:cubicBezTo>
                <a:cubicBezTo>
                  <a:pt x="8008414" y="926465"/>
                  <a:pt x="7901934" y="896875"/>
                  <a:pt x="7779603" y="923330"/>
                </a:cubicBezTo>
                <a:cubicBezTo>
                  <a:pt x="7657272" y="949785"/>
                  <a:pt x="7300646" y="866127"/>
                  <a:pt x="7082485" y="923330"/>
                </a:cubicBezTo>
                <a:cubicBezTo>
                  <a:pt x="6864324" y="980533"/>
                  <a:pt x="6797183" y="916125"/>
                  <a:pt x="6719281" y="923330"/>
                </a:cubicBezTo>
                <a:cubicBezTo>
                  <a:pt x="6641379" y="930535"/>
                  <a:pt x="6281433" y="848665"/>
                  <a:pt x="6022163" y="923330"/>
                </a:cubicBezTo>
                <a:cubicBezTo>
                  <a:pt x="5762893" y="997995"/>
                  <a:pt x="5893521" y="893176"/>
                  <a:pt x="5770263" y="923330"/>
                </a:cubicBezTo>
                <a:cubicBezTo>
                  <a:pt x="5647005" y="953484"/>
                  <a:pt x="5409764" y="921579"/>
                  <a:pt x="5073145" y="923330"/>
                </a:cubicBezTo>
                <a:cubicBezTo>
                  <a:pt x="4736526" y="925081"/>
                  <a:pt x="4839096" y="895026"/>
                  <a:pt x="4709940" y="923330"/>
                </a:cubicBezTo>
                <a:cubicBezTo>
                  <a:pt x="4580784" y="951634"/>
                  <a:pt x="4524174" y="912096"/>
                  <a:pt x="4458041" y="923330"/>
                </a:cubicBezTo>
                <a:cubicBezTo>
                  <a:pt x="4391908" y="934564"/>
                  <a:pt x="4254485" y="906535"/>
                  <a:pt x="4094836" y="923330"/>
                </a:cubicBezTo>
                <a:cubicBezTo>
                  <a:pt x="3935188" y="940125"/>
                  <a:pt x="3540997" y="888427"/>
                  <a:pt x="3397718" y="923330"/>
                </a:cubicBezTo>
                <a:cubicBezTo>
                  <a:pt x="3254439" y="958233"/>
                  <a:pt x="3158563" y="890482"/>
                  <a:pt x="3034514" y="923330"/>
                </a:cubicBezTo>
                <a:cubicBezTo>
                  <a:pt x="2910465" y="956178"/>
                  <a:pt x="2843851" y="895832"/>
                  <a:pt x="2782614" y="923330"/>
                </a:cubicBezTo>
                <a:cubicBezTo>
                  <a:pt x="2721377" y="950828"/>
                  <a:pt x="2584205" y="912100"/>
                  <a:pt x="2419410" y="923330"/>
                </a:cubicBezTo>
                <a:cubicBezTo>
                  <a:pt x="2254615" y="934560"/>
                  <a:pt x="2123229" y="908039"/>
                  <a:pt x="1944901" y="923330"/>
                </a:cubicBezTo>
                <a:cubicBezTo>
                  <a:pt x="1766573" y="938621"/>
                  <a:pt x="1579762" y="892732"/>
                  <a:pt x="1359087" y="923330"/>
                </a:cubicBezTo>
                <a:cubicBezTo>
                  <a:pt x="1138412" y="953928"/>
                  <a:pt x="1083273" y="922194"/>
                  <a:pt x="995883" y="923330"/>
                </a:cubicBezTo>
                <a:cubicBezTo>
                  <a:pt x="908493" y="924466"/>
                  <a:pt x="444127" y="848947"/>
                  <a:pt x="0" y="923330"/>
                </a:cubicBezTo>
                <a:cubicBezTo>
                  <a:pt x="-31118" y="711413"/>
                  <a:pt x="10527" y="574022"/>
                  <a:pt x="0" y="461665"/>
                </a:cubicBezTo>
                <a:cubicBezTo>
                  <a:pt x="-10527" y="349309"/>
                  <a:pt x="33776" y="107930"/>
                  <a:pt x="0" y="0"/>
                </a:cubicBezTo>
                <a:close/>
              </a:path>
            </a:pathLst>
          </a:custGeom>
          <a:noFill/>
          <a:ln w="38100">
            <a:solidFill>
              <a:srgbClr val="C0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p>
            <a:r>
              <a:rPr lang="en-US" b="1" dirty="0"/>
              <a:t>RECOMMENDED: </a:t>
            </a:r>
            <a:r>
              <a:rPr lang="en-US" dirty="0"/>
              <a:t>While maybe not legally required under Section 508 for research projects, universities should follow Section 508/WCAG 2.1 AA standards for any </a:t>
            </a:r>
            <a:r>
              <a:rPr lang="en-US" b="1" dirty="0"/>
              <a:t>digital content or tools </a:t>
            </a:r>
            <a:r>
              <a:rPr lang="en-US" dirty="0"/>
              <a:t>developed with federal research funding to ensure compliance with Section 504 and avoid potential legal issues.</a:t>
            </a:r>
          </a:p>
        </p:txBody>
      </p:sp>
    </p:spTree>
    <p:extLst>
      <p:ext uri="{BB962C8B-B14F-4D97-AF65-F5344CB8AC3E}">
        <p14:creationId xmlns:p14="http://schemas.microsoft.com/office/powerpoint/2010/main" val="353125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D9CF7017-D9C0-E562-57B6-42CE12AF16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599" y="270119"/>
            <a:ext cx="11222801" cy="6317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8048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D8BC9-A820-8F7D-F3F0-BA4C8D58FB0E}"/>
              </a:ext>
            </a:extLst>
          </p:cNvPr>
          <p:cNvSpPr>
            <a:spLocks noGrp="1"/>
          </p:cNvSpPr>
          <p:nvPr>
            <p:ph type="title"/>
          </p:nvPr>
        </p:nvSpPr>
        <p:spPr/>
        <p:txBody>
          <a:bodyPr/>
          <a:lstStyle/>
          <a:p>
            <a:r>
              <a:rPr lang="en-US" dirty="0"/>
              <a:t>VPAT / ACR</a:t>
            </a:r>
          </a:p>
        </p:txBody>
      </p:sp>
      <p:sp>
        <p:nvSpPr>
          <p:cNvPr id="3" name="Content Placeholder 2">
            <a:extLst>
              <a:ext uri="{FF2B5EF4-FFF2-40B4-BE49-F238E27FC236}">
                <a16:creationId xmlns:a16="http://schemas.microsoft.com/office/drawing/2014/main" id="{88B65C25-BB6D-67F6-57A7-EC077363346E}"/>
              </a:ext>
            </a:extLst>
          </p:cNvPr>
          <p:cNvSpPr>
            <a:spLocks noGrp="1"/>
          </p:cNvSpPr>
          <p:nvPr>
            <p:ph idx="1"/>
          </p:nvPr>
        </p:nvSpPr>
        <p:spPr>
          <a:xfrm>
            <a:off x="838200" y="1485051"/>
            <a:ext cx="5142186" cy="4351338"/>
          </a:xfrm>
        </p:spPr>
        <p:txBody>
          <a:bodyPr>
            <a:normAutofit fontScale="92500" lnSpcReduction="20000"/>
          </a:bodyPr>
          <a:lstStyle/>
          <a:p>
            <a:r>
              <a:rPr lang="en-US" dirty="0"/>
              <a:t>Voluntary Product Accessibility Template or Accessibility Conformance Reports </a:t>
            </a:r>
          </a:p>
          <a:p>
            <a:pPr lvl="1"/>
            <a:r>
              <a:rPr lang="en-US" dirty="0"/>
              <a:t>Standardized documents that detail how well a website conforms to accessibility standards, particularly Section 508 and WCAG guidelines.</a:t>
            </a:r>
          </a:p>
          <a:p>
            <a:pPr lvl="1"/>
            <a:r>
              <a:rPr lang="en-US" dirty="0"/>
              <a:t>Systematically goes through each accessibility criterion and indicates whether the product "Supports," "Partially Supports," "Does Not Support," or is "Not Applicable" to each requirement, along with explanatory remarks. </a:t>
            </a:r>
          </a:p>
        </p:txBody>
      </p:sp>
      <p:pic>
        <p:nvPicPr>
          <p:cNvPr id="10242" name="Picture 2" descr="VPAT | Voluntary Product Accessibility Template | ZAG Interactive">
            <a:extLst>
              <a:ext uri="{FF2B5EF4-FFF2-40B4-BE49-F238E27FC236}">
                <a16:creationId xmlns:a16="http://schemas.microsoft.com/office/drawing/2014/main" id="{D8FE6DE5-5451-AAD9-3853-BB24EDA32D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0386" y="1021611"/>
            <a:ext cx="5952733" cy="426111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65EACC2-179C-5D82-5B96-54E7CC9C5B5F}"/>
              </a:ext>
            </a:extLst>
          </p:cNvPr>
          <p:cNvSpPr txBox="1"/>
          <p:nvPr/>
        </p:nvSpPr>
        <p:spPr>
          <a:xfrm>
            <a:off x="662152" y="5836389"/>
            <a:ext cx="11119945" cy="932273"/>
          </a:xfrm>
          <a:custGeom>
            <a:avLst/>
            <a:gdLst>
              <a:gd name="connsiteX0" fmla="*/ 0 w 11119945"/>
              <a:gd name="connsiteY0" fmla="*/ 0 h 932273"/>
              <a:gd name="connsiteX1" fmla="*/ 474061 w 11119945"/>
              <a:gd name="connsiteY1" fmla="*/ 0 h 932273"/>
              <a:gd name="connsiteX2" fmla="*/ 725723 w 11119945"/>
              <a:gd name="connsiteY2" fmla="*/ 0 h 932273"/>
              <a:gd name="connsiteX3" fmla="*/ 1533382 w 11119945"/>
              <a:gd name="connsiteY3" fmla="*/ 0 h 932273"/>
              <a:gd name="connsiteX4" fmla="*/ 2007443 w 11119945"/>
              <a:gd name="connsiteY4" fmla="*/ 0 h 932273"/>
              <a:gd name="connsiteX5" fmla="*/ 2481504 w 11119945"/>
              <a:gd name="connsiteY5" fmla="*/ 0 h 932273"/>
              <a:gd name="connsiteX6" fmla="*/ 3289163 w 11119945"/>
              <a:gd name="connsiteY6" fmla="*/ 0 h 932273"/>
              <a:gd name="connsiteX7" fmla="*/ 3652024 w 11119945"/>
              <a:gd name="connsiteY7" fmla="*/ 0 h 932273"/>
              <a:gd name="connsiteX8" fmla="*/ 4459683 w 11119945"/>
              <a:gd name="connsiteY8" fmla="*/ 0 h 932273"/>
              <a:gd name="connsiteX9" fmla="*/ 5267342 w 11119945"/>
              <a:gd name="connsiteY9" fmla="*/ 0 h 932273"/>
              <a:gd name="connsiteX10" fmla="*/ 5852603 w 11119945"/>
              <a:gd name="connsiteY10" fmla="*/ 0 h 932273"/>
              <a:gd name="connsiteX11" fmla="*/ 6660262 w 11119945"/>
              <a:gd name="connsiteY11" fmla="*/ 0 h 932273"/>
              <a:gd name="connsiteX12" fmla="*/ 7134323 w 11119945"/>
              <a:gd name="connsiteY12" fmla="*/ 0 h 932273"/>
              <a:gd name="connsiteX13" fmla="*/ 7608383 w 11119945"/>
              <a:gd name="connsiteY13" fmla="*/ 0 h 932273"/>
              <a:gd name="connsiteX14" fmla="*/ 8304843 w 11119945"/>
              <a:gd name="connsiteY14" fmla="*/ 0 h 932273"/>
              <a:gd name="connsiteX15" fmla="*/ 8778904 w 11119945"/>
              <a:gd name="connsiteY15" fmla="*/ 0 h 932273"/>
              <a:gd name="connsiteX16" fmla="*/ 9586563 w 11119945"/>
              <a:gd name="connsiteY16" fmla="*/ 0 h 932273"/>
              <a:gd name="connsiteX17" fmla="*/ 10394222 w 11119945"/>
              <a:gd name="connsiteY17" fmla="*/ 0 h 932273"/>
              <a:gd name="connsiteX18" fmla="*/ 11119945 w 11119945"/>
              <a:gd name="connsiteY18" fmla="*/ 0 h 932273"/>
              <a:gd name="connsiteX19" fmla="*/ 11119945 w 11119945"/>
              <a:gd name="connsiteY19" fmla="*/ 456814 h 932273"/>
              <a:gd name="connsiteX20" fmla="*/ 11119945 w 11119945"/>
              <a:gd name="connsiteY20" fmla="*/ 932273 h 932273"/>
              <a:gd name="connsiteX21" fmla="*/ 10757084 w 11119945"/>
              <a:gd name="connsiteY21" fmla="*/ 932273 h 932273"/>
              <a:gd name="connsiteX22" fmla="*/ 10171823 w 11119945"/>
              <a:gd name="connsiteY22" fmla="*/ 932273 h 932273"/>
              <a:gd name="connsiteX23" fmla="*/ 9808962 w 11119945"/>
              <a:gd name="connsiteY23" fmla="*/ 932273 h 932273"/>
              <a:gd name="connsiteX24" fmla="*/ 9223702 w 11119945"/>
              <a:gd name="connsiteY24" fmla="*/ 932273 h 932273"/>
              <a:gd name="connsiteX25" fmla="*/ 8972040 w 11119945"/>
              <a:gd name="connsiteY25" fmla="*/ 932273 h 932273"/>
              <a:gd name="connsiteX26" fmla="*/ 8720378 w 11119945"/>
              <a:gd name="connsiteY26" fmla="*/ 932273 h 932273"/>
              <a:gd name="connsiteX27" fmla="*/ 8135118 w 11119945"/>
              <a:gd name="connsiteY27" fmla="*/ 932273 h 932273"/>
              <a:gd name="connsiteX28" fmla="*/ 7772256 w 11119945"/>
              <a:gd name="connsiteY28" fmla="*/ 932273 h 932273"/>
              <a:gd name="connsiteX29" fmla="*/ 7075797 w 11119945"/>
              <a:gd name="connsiteY29" fmla="*/ 932273 h 932273"/>
              <a:gd name="connsiteX30" fmla="*/ 6712935 w 11119945"/>
              <a:gd name="connsiteY30" fmla="*/ 932273 h 932273"/>
              <a:gd name="connsiteX31" fmla="*/ 6016476 w 11119945"/>
              <a:gd name="connsiteY31" fmla="*/ 932273 h 932273"/>
              <a:gd name="connsiteX32" fmla="*/ 5764814 w 11119945"/>
              <a:gd name="connsiteY32" fmla="*/ 932273 h 932273"/>
              <a:gd name="connsiteX33" fmla="*/ 5068354 w 11119945"/>
              <a:gd name="connsiteY33" fmla="*/ 932273 h 932273"/>
              <a:gd name="connsiteX34" fmla="*/ 4705493 w 11119945"/>
              <a:gd name="connsiteY34" fmla="*/ 932273 h 932273"/>
              <a:gd name="connsiteX35" fmla="*/ 4453831 w 11119945"/>
              <a:gd name="connsiteY35" fmla="*/ 932273 h 932273"/>
              <a:gd name="connsiteX36" fmla="*/ 4090969 w 11119945"/>
              <a:gd name="connsiteY36" fmla="*/ 932273 h 932273"/>
              <a:gd name="connsiteX37" fmla="*/ 3394510 w 11119945"/>
              <a:gd name="connsiteY37" fmla="*/ 932273 h 932273"/>
              <a:gd name="connsiteX38" fmla="*/ 3031648 w 11119945"/>
              <a:gd name="connsiteY38" fmla="*/ 932273 h 932273"/>
              <a:gd name="connsiteX39" fmla="*/ 2779986 w 11119945"/>
              <a:gd name="connsiteY39" fmla="*/ 932273 h 932273"/>
              <a:gd name="connsiteX40" fmla="*/ 2417125 w 11119945"/>
              <a:gd name="connsiteY40" fmla="*/ 932273 h 932273"/>
              <a:gd name="connsiteX41" fmla="*/ 1943064 w 11119945"/>
              <a:gd name="connsiteY41" fmla="*/ 932273 h 932273"/>
              <a:gd name="connsiteX42" fmla="*/ 1357804 w 11119945"/>
              <a:gd name="connsiteY42" fmla="*/ 932273 h 932273"/>
              <a:gd name="connsiteX43" fmla="*/ 994942 w 11119945"/>
              <a:gd name="connsiteY43" fmla="*/ 932273 h 932273"/>
              <a:gd name="connsiteX44" fmla="*/ 0 w 11119945"/>
              <a:gd name="connsiteY44" fmla="*/ 932273 h 932273"/>
              <a:gd name="connsiteX45" fmla="*/ 0 w 11119945"/>
              <a:gd name="connsiteY45" fmla="*/ 466137 h 932273"/>
              <a:gd name="connsiteX46" fmla="*/ 0 w 11119945"/>
              <a:gd name="connsiteY46" fmla="*/ 0 h 932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1119945" h="932273" extrusionOk="0">
                <a:moveTo>
                  <a:pt x="0" y="0"/>
                </a:moveTo>
                <a:cubicBezTo>
                  <a:pt x="153538" y="-30471"/>
                  <a:pt x="269628" y="52833"/>
                  <a:pt x="474061" y="0"/>
                </a:cubicBezTo>
                <a:cubicBezTo>
                  <a:pt x="678494" y="-52833"/>
                  <a:pt x="657893" y="3137"/>
                  <a:pt x="725723" y="0"/>
                </a:cubicBezTo>
                <a:cubicBezTo>
                  <a:pt x="793553" y="-3137"/>
                  <a:pt x="1244065" y="78887"/>
                  <a:pt x="1533382" y="0"/>
                </a:cubicBezTo>
                <a:cubicBezTo>
                  <a:pt x="1822699" y="-78887"/>
                  <a:pt x="1891799" y="51884"/>
                  <a:pt x="2007443" y="0"/>
                </a:cubicBezTo>
                <a:cubicBezTo>
                  <a:pt x="2123087" y="-51884"/>
                  <a:pt x="2345200" y="7416"/>
                  <a:pt x="2481504" y="0"/>
                </a:cubicBezTo>
                <a:cubicBezTo>
                  <a:pt x="2617808" y="-7416"/>
                  <a:pt x="2955985" y="17461"/>
                  <a:pt x="3289163" y="0"/>
                </a:cubicBezTo>
                <a:cubicBezTo>
                  <a:pt x="3622341" y="-17461"/>
                  <a:pt x="3476034" y="6411"/>
                  <a:pt x="3652024" y="0"/>
                </a:cubicBezTo>
                <a:cubicBezTo>
                  <a:pt x="3828014" y="-6411"/>
                  <a:pt x="4263529" y="61304"/>
                  <a:pt x="4459683" y="0"/>
                </a:cubicBezTo>
                <a:cubicBezTo>
                  <a:pt x="4655837" y="-61304"/>
                  <a:pt x="4969415" y="87547"/>
                  <a:pt x="5267342" y="0"/>
                </a:cubicBezTo>
                <a:cubicBezTo>
                  <a:pt x="5565269" y="-87547"/>
                  <a:pt x="5658186" y="58788"/>
                  <a:pt x="5852603" y="0"/>
                </a:cubicBezTo>
                <a:cubicBezTo>
                  <a:pt x="6047020" y="-58788"/>
                  <a:pt x="6258016" y="16313"/>
                  <a:pt x="6660262" y="0"/>
                </a:cubicBezTo>
                <a:cubicBezTo>
                  <a:pt x="7062508" y="-16313"/>
                  <a:pt x="7032009" y="41387"/>
                  <a:pt x="7134323" y="0"/>
                </a:cubicBezTo>
                <a:cubicBezTo>
                  <a:pt x="7236637" y="-41387"/>
                  <a:pt x="7511089" y="23684"/>
                  <a:pt x="7608383" y="0"/>
                </a:cubicBezTo>
                <a:cubicBezTo>
                  <a:pt x="7705677" y="-23684"/>
                  <a:pt x="8159422" y="42995"/>
                  <a:pt x="8304843" y="0"/>
                </a:cubicBezTo>
                <a:cubicBezTo>
                  <a:pt x="8450264" y="-42995"/>
                  <a:pt x="8622212" y="33131"/>
                  <a:pt x="8778904" y="0"/>
                </a:cubicBezTo>
                <a:cubicBezTo>
                  <a:pt x="8935596" y="-33131"/>
                  <a:pt x="9245800" y="74596"/>
                  <a:pt x="9586563" y="0"/>
                </a:cubicBezTo>
                <a:cubicBezTo>
                  <a:pt x="9927326" y="-74596"/>
                  <a:pt x="10101200" y="74489"/>
                  <a:pt x="10394222" y="0"/>
                </a:cubicBezTo>
                <a:cubicBezTo>
                  <a:pt x="10687244" y="-74489"/>
                  <a:pt x="10902913" y="5638"/>
                  <a:pt x="11119945" y="0"/>
                </a:cubicBezTo>
                <a:cubicBezTo>
                  <a:pt x="11160795" y="103472"/>
                  <a:pt x="11108266" y="241914"/>
                  <a:pt x="11119945" y="456814"/>
                </a:cubicBezTo>
                <a:cubicBezTo>
                  <a:pt x="11131624" y="671714"/>
                  <a:pt x="11064469" y="827378"/>
                  <a:pt x="11119945" y="932273"/>
                </a:cubicBezTo>
                <a:cubicBezTo>
                  <a:pt x="10953467" y="933687"/>
                  <a:pt x="10836876" y="930130"/>
                  <a:pt x="10757084" y="932273"/>
                </a:cubicBezTo>
                <a:cubicBezTo>
                  <a:pt x="10677292" y="934416"/>
                  <a:pt x="10337423" y="929488"/>
                  <a:pt x="10171823" y="932273"/>
                </a:cubicBezTo>
                <a:cubicBezTo>
                  <a:pt x="10006223" y="935058"/>
                  <a:pt x="9903263" y="922541"/>
                  <a:pt x="9808962" y="932273"/>
                </a:cubicBezTo>
                <a:cubicBezTo>
                  <a:pt x="9714661" y="942005"/>
                  <a:pt x="9425893" y="882375"/>
                  <a:pt x="9223702" y="932273"/>
                </a:cubicBezTo>
                <a:cubicBezTo>
                  <a:pt x="9021511" y="982171"/>
                  <a:pt x="9071015" y="909855"/>
                  <a:pt x="8972040" y="932273"/>
                </a:cubicBezTo>
                <a:cubicBezTo>
                  <a:pt x="8873065" y="954691"/>
                  <a:pt x="8778033" y="911716"/>
                  <a:pt x="8720378" y="932273"/>
                </a:cubicBezTo>
                <a:cubicBezTo>
                  <a:pt x="8662723" y="952830"/>
                  <a:pt x="8331491" y="904299"/>
                  <a:pt x="8135118" y="932273"/>
                </a:cubicBezTo>
                <a:cubicBezTo>
                  <a:pt x="7938745" y="960247"/>
                  <a:pt x="7908286" y="930360"/>
                  <a:pt x="7772256" y="932273"/>
                </a:cubicBezTo>
                <a:cubicBezTo>
                  <a:pt x="7636226" y="934186"/>
                  <a:pt x="7246120" y="871391"/>
                  <a:pt x="7075797" y="932273"/>
                </a:cubicBezTo>
                <a:cubicBezTo>
                  <a:pt x="6905474" y="993155"/>
                  <a:pt x="6813257" y="920923"/>
                  <a:pt x="6712935" y="932273"/>
                </a:cubicBezTo>
                <a:cubicBezTo>
                  <a:pt x="6612613" y="943623"/>
                  <a:pt x="6168826" y="887072"/>
                  <a:pt x="6016476" y="932273"/>
                </a:cubicBezTo>
                <a:cubicBezTo>
                  <a:pt x="5864126" y="977474"/>
                  <a:pt x="5847067" y="907379"/>
                  <a:pt x="5764814" y="932273"/>
                </a:cubicBezTo>
                <a:cubicBezTo>
                  <a:pt x="5682561" y="957167"/>
                  <a:pt x="5342535" y="862067"/>
                  <a:pt x="5068354" y="932273"/>
                </a:cubicBezTo>
                <a:cubicBezTo>
                  <a:pt x="4794173" y="1002479"/>
                  <a:pt x="4851623" y="903822"/>
                  <a:pt x="4705493" y="932273"/>
                </a:cubicBezTo>
                <a:cubicBezTo>
                  <a:pt x="4559363" y="960724"/>
                  <a:pt x="4519831" y="927648"/>
                  <a:pt x="4453831" y="932273"/>
                </a:cubicBezTo>
                <a:cubicBezTo>
                  <a:pt x="4387831" y="936898"/>
                  <a:pt x="4184092" y="929332"/>
                  <a:pt x="4090969" y="932273"/>
                </a:cubicBezTo>
                <a:cubicBezTo>
                  <a:pt x="3997846" y="935214"/>
                  <a:pt x="3718690" y="870895"/>
                  <a:pt x="3394510" y="932273"/>
                </a:cubicBezTo>
                <a:cubicBezTo>
                  <a:pt x="3070330" y="993651"/>
                  <a:pt x="3119737" y="895403"/>
                  <a:pt x="3031648" y="932273"/>
                </a:cubicBezTo>
                <a:cubicBezTo>
                  <a:pt x="2943559" y="969143"/>
                  <a:pt x="2840724" y="931666"/>
                  <a:pt x="2779986" y="932273"/>
                </a:cubicBezTo>
                <a:cubicBezTo>
                  <a:pt x="2719248" y="932880"/>
                  <a:pt x="2543691" y="929527"/>
                  <a:pt x="2417125" y="932273"/>
                </a:cubicBezTo>
                <a:cubicBezTo>
                  <a:pt x="2290559" y="935019"/>
                  <a:pt x="2083360" y="902767"/>
                  <a:pt x="1943064" y="932273"/>
                </a:cubicBezTo>
                <a:cubicBezTo>
                  <a:pt x="1802768" y="961779"/>
                  <a:pt x="1605863" y="904956"/>
                  <a:pt x="1357804" y="932273"/>
                </a:cubicBezTo>
                <a:cubicBezTo>
                  <a:pt x="1109745" y="959590"/>
                  <a:pt x="1110911" y="915377"/>
                  <a:pt x="994942" y="932273"/>
                </a:cubicBezTo>
                <a:cubicBezTo>
                  <a:pt x="878973" y="949169"/>
                  <a:pt x="343795" y="819970"/>
                  <a:pt x="0" y="932273"/>
                </a:cubicBezTo>
                <a:cubicBezTo>
                  <a:pt x="-6841" y="709655"/>
                  <a:pt x="44136" y="642913"/>
                  <a:pt x="0" y="466137"/>
                </a:cubicBezTo>
                <a:cubicBezTo>
                  <a:pt x="-44136" y="289361"/>
                  <a:pt x="5500" y="195550"/>
                  <a:pt x="0" y="0"/>
                </a:cubicBezTo>
                <a:close/>
              </a:path>
            </a:pathLst>
          </a:custGeom>
          <a:noFill/>
          <a:ln w="38100">
            <a:solidFill>
              <a:srgbClr val="C0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p>
            <a:r>
              <a:rPr lang="en-US" b="1" dirty="0"/>
              <a:t>NOTE:</a:t>
            </a:r>
            <a:r>
              <a:rPr lang="en-US" dirty="0"/>
              <a:t> Websites should have ACRs/VPATs available upon request. This applies to universities, research institutions, and contractors receiving federal research grants, as they're considered recipients of federal funding and must ensure their digital content is accessible to people with disabilities.</a:t>
            </a:r>
          </a:p>
        </p:txBody>
      </p:sp>
    </p:spTree>
    <p:extLst>
      <p:ext uri="{BB962C8B-B14F-4D97-AF65-F5344CB8AC3E}">
        <p14:creationId xmlns:p14="http://schemas.microsoft.com/office/powerpoint/2010/main" val="31350153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B3EEC-B111-BD53-BAE9-67C87C1A2831}"/>
              </a:ext>
            </a:extLst>
          </p:cNvPr>
          <p:cNvSpPr>
            <a:spLocks noGrp="1"/>
          </p:cNvSpPr>
          <p:nvPr>
            <p:ph type="title"/>
          </p:nvPr>
        </p:nvSpPr>
        <p:spPr/>
        <p:txBody>
          <a:bodyPr/>
          <a:lstStyle/>
          <a:p>
            <a:r>
              <a:rPr lang="en-US" dirty="0"/>
              <a:t>Tools</a:t>
            </a:r>
          </a:p>
        </p:txBody>
      </p:sp>
      <p:sp>
        <p:nvSpPr>
          <p:cNvPr id="3" name="Content Placeholder 2">
            <a:extLst>
              <a:ext uri="{FF2B5EF4-FFF2-40B4-BE49-F238E27FC236}">
                <a16:creationId xmlns:a16="http://schemas.microsoft.com/office/drawing/2014/main" id="{DB969468-19CD-621D-3A6B-AF71C9D90EAE}"/>
              </a:ext>
            </a:extLst>
          </p:cNvPr>
          <p:cNvSpPr>
            <a:spLocks noGrp="1"/>
          </p:cNvSpPr>
          <p:nvPr>
            <p:ph idx="1"/>
          </p:nvPr>
        </p:nvSpPr>
        <p:spPr/>
        <p:txBody>
          <a:bodyPr/>
          <a:lstStyle/>
          <a:p>
            <a:r>
              <a:rPr lang="en-US" dirty="0"/>
              <a:t>Axe</a:t>
            </a:r>
          </a:p>
          <a:p>
            <a:r>
              <a:rPr lang="en-US" dirty="0"/>
              <a:t>WAVE</a:t>
            </a:r>
          </a:p>
          <a:p>
            <a:r>
              <a:rPr lang="en-US" dirty="0"/>
              <a:t>Lighthouse</a:t>
            </a:r>
          </a:p>
          <a:p>
            <a:r>
              <a:rPr lang="en-US" dirty="0" err="1"/>
              <a:t>Siteimprove</a:t>
            </a:r>
            <a:endParaRPr lang="en-US" dirty="0"/>
          </a:p>
          <a:p>
            <a:r>
              <a:rPr lang="en-US" dirty="0"/>
              <a:t>Flask app?</a:t>
            </a:r>
          </a:p>
        </p:txBody>
      </p:sp>
      <p:pic>
        <p:nvPicPr>
          <p:cNvPr id="11266" name="Picture 2" descr="Axe Tools - Accessibility Guide">
            <a:extLst>
              <a:ext uri="{FF2B5EF4-FFF2-40B4-BE49-F238E27FC236}">
                <a16:creationId xmlns:a16="http://schemas.microsoft.com/office/drawing/2014/main" id="{816C925E-CEE4-5369-5EC8-51CD9685B4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7419" y="1202918"/>
            <a:ext cx="8556416" cy="4241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421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72232-9319-4C80-B357-B48F329693E5}"/>
              </a:ext>
            </a:extLst>
          </p:cNvPr>
          <p:cNvSpPr>
            <a:spLocks noGrp="1"/>
          </p:cNvSpPr>
          <p:nvPr>
            <p:ph type="title"/>
          </p:nvPr>
        </p:nvSpPr>
        <p:spPr/>
        <p:txBody>
          <a:bodyPr/>
          <a:lstStyle/>
          <a:p>
            <a:r>
              <a:rPr lang="en-US" dirty="0"/>
              <a:t>AI and Accessibility</a:t>
            </a:r>
          </a:p>
        </p:txBody>
      </p:sp>
      <p:pic>
        <p:nvPicPr>
          <p:cNvPr id="7" name="Picture 6">
            <a:extLst>
              <a:ext uri="{FF2B5EF4-FFF2-40B4-BE49-F238E27FC236}">
                <a16:creationId xmlns:a16="http://schemas.microsoft.com/office/drawing/2014/main" id="{FF454642-8D90-5806-2979-9EF082AE1150}"/>
              </a:ext>
            </a:extLst>
          </p:cNvPr>
          <p:cNvPicPr>
            <a:picLocks noChangeAspect="1"/>
          </p:cNvPicPr>
          <p:nvPr/>
        </p:nvPicPr>
        <p:blipFill>
          <a:blip r:embed="rId2"/>
          <a:stretch>
            <a:fillRect/>
          </a:stretch>
        </p:blipFill>
        <p:spPr>
          <a:xfrm>
            <a:off x="5588000" y="261883"/>
            <a:ext cx="6502400" cy="6502400"/>
          </a:xfrm>
          <a:prstGeom prst="rect">
            <a:avLst/>
          </a:prstGeom>
        </p:spPr>
      </p:pic>
      <p:sp>
        <p:nvSpPr>
          <p:cNvPr id="8" name="TextBox 7">
            <a:extLst>
              <a:ext uri="{FF2B5EF4-FFF2-40B4-BE49-F238E27FC236}">
                <a16:creationId xmlns:a16="http://schemas.microsoft.com/office/drawing/2014/main" id="{ADBDED76-1783-FF44-D14E-B15D3F55B8EB}"/>
              </a:ext>
            </a:extLst>
          </p:cNvPr>
          <p:cNvSpPr txBox="1"/>
          <p:nvPr/>
        </p:nvSpPr>
        <p:spPr>
          <a:xfrm>
            <a:off x="525517" y="1891862"/>
            <a:ext cx="4708635"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Equally AI</a:t>
            </a:r>
          </a:p>
          <a:p>
            <a:pPr marL="285750" indent="-285750">
              <a:buFont typeface="Arial" panose="020B0604020202020204" pitchFamily="34" charset="0"/>
              <a:buChar char="•"/>
            </a:pPr>
            <a:r>
              <a:rPr lang="en-US" sz="2800" dirty="0" err="1"/>
              <a:t>AccessiBe</a:t>
            </a:r>
            <a:endParaRPr lang="en-US" sz="2800" dirty="0"/>
          </a:p>
          <a:p>
            <a:pPr marL="285750" indent="-285750">
              <a:buFont typeface="Arial" panose="020B0604020202020204" pitchFamily="34" charset="0"/>
              <a:buChar char="•"/>
            </a:pPr>
            <a:r>
              <a:rPr lang="en-US" sz="2800" dirty="0"/>
              <a:t>Axe Assistant</a:t>
            </a:r>
          </a:p>
          <a:p>
            <a:pPr marL="285750" indent="-285750">
              <a:buFont typeface="Arial" panose="020B0604020202020204" pitchFamily="34" charset="0"/>
              <a:buChar char="•"/>
            </a:pPr>
            <a:r>
              <a:rPr lang="en-US" sz="2800" dirty="0" err="1"/>
              <a:t>Tenon.io</a:t>
            </a:r>
            <a:endParaRPr lang="en-US" sz="2800" dirty="0"/>
          </a:p>
          <a:p>
            <a:pPr marL="285750" indent="-285750">
              <a:buFont typeface="Arial" panose="020B0604020202020204" pitchFamily="34" charset="0"/>
              <a:buChar char="•"/>
            </a:pPr>
            <a:r>
              <a:rPr lang="en-US" sz="2800" dirty="0"/>
              <a:t>Build your own? </a:t>
            </a:r>
          </a:p>
        </p:txBody>
      </p:sp>
    </p:spTree>
    <p:extLst>
      <p:ext uri="{BB962C8B-B14F-4D97-AF65-F5344CB8AC3E}">
        <p14:creationId xmlns:p14="http://schemas.microsoft.com/office/powerpoint/2010/main" val="3659520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39E8B54-8228-5444-9529-DC9B211D96CC}"/>
              </a:ext>
            </a:extLst>
          </p:cNvPr>
          <p:cNvGrpSpPr/>
          <p:nvPr/>
        </p:nvGrpSpPr>
        <p:grpSpPr>
          <a:xfrm>
            <a:off x="2732691" y="296917"/>
            <a:ext cx="6495392" cy="6495392"/>
            <a:chOff x="2732691" y="296917"/>
            <a:chExt cx="6495392" cy="6495392"/>
          </a:xfrm>
        </p:grpSpPr>
        <p:pic>
          <p:nvPicPr>
            <p:cNvPr id="12290" name="Picture 2">
              <a:extLst>
                <a:ext uri="{FF2B5EF4-FFF2-40B4-BE49-F238E27FC236}">
                  <a16:creationId xmlns:a16="http://schemas.microsoft.com/office/drawing/2014/main" id="{D89CA1CC-34EB-4759-BFF6-CAB18BD03D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2691" y="296917"/>
              <a:ext cx="6495392" cy="6495392"/>
            </a:xfrm>
            <a:prstGeom prst="rect">
              <a:avLst/>
            </a:prstGeom>
            <a:noFill/>
            <a:extLst>
              <a:ext uri="{909E8E84-426E-40DD-AFC4-6F175D3DCCD1}">
                <a14:hiddenFill xmlns:a14="http://schemas.microsoft.com/office/drawing/2010/main">
                  <a:solidFill>
                    <a:srgbClr val="FFFFFF"/>
                  </a:solidFill>
                </a14:hiddenFill>
              </a:ext>
            </a:extLst>
          </p:spPr>
        </p:pic>
        <p:sp>
          <p:nvSpPr>
            <p:cNvPr id="4" name="Multiply 3">
              <a:extLst>
                <a:ext uri="{FF2B5EF4-FFF2-40B4-BE49-F238E27FC236}">
                  <a16:creationId xmlns:a16="http://schemas.microsoft.com/office/drawing/2014/main" id="{F6F55E93-212D-83BC-44C7-690ACC30B55E}"/>
                </a:ext>
              </a:extLst>
            </p:cNvPr>
            <p:cNvSpPr/>
            <p:nvPr/>
          </p:nvSpPr>
          <p:spPr>
            <a:xfrm>
              <a:off x="6096000" y="5812221"/>
              <a:ext cx="956441" cy="898634"/>
            </a:xfrm>
            <a:prstGeom prst="mathMultiply">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377193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21C6A-D56D-DC34-83FD-2BC23E33B65D}"/>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7DCB45AF-8EBD-F107-6677-04B26D001BC5}"/>
              </a:ext>
            </a:extLst>
          </p:cNvPr>
          <p:cNvSpPr>
            <a:spLocks noGrp="1"/>
          </p:cNvSpPr>
          <p:nvPr>
            <p:ph idx="1"/>
          </p:nvPr>
        </p:nvSpPr>
        <p:spPr>
          <a:xfrm>
            <a:off x="838200" y="1825625"/>
            <a:ext cx="10515600" cy="4351338"/>
          </a:xfrm>
        </p:spPr>
        <p:txBody>
          <a:bodyPr>
            <a:normAutofit fontScale="85000" lnSpcReduction="20000"/>
          </a:bodyPr>
          <a:lstStyle/>
          <a:p>
            <a:r>
              <a:rPr lang="en-US" dirty="0">
                <a:hlinkClick r:id="rId2"/>
              </a:rPr>
              <a:t>Website Accessibility Checklist</a:t>
            </a:r>
            <a:r>
              <a:rPr lang="en-US" dirty="0"/>
              <a:t> based on WCAG 2.2 AA</a:t>
            </a:r>
          </a:p>
          <a:p>
            <a:r>
              <a:rPr lang="en-US" dirty="0">
                <a:hlinkClick r:id="rId3"/>
              </a:rPr>
              <a:t>Deque</a:t>
            </a:r>
            <a:endParaRPr lang="en-US" dirty="0"/>
          </a:p>
          <a:p>
            <a:r>
              <a:rPr lang="en-US" dirty="0">
                <a:hlinkClick r:id="rId4"/>
              </a:rPr>
              <a:t>Deque University</a:t>
            </a:r>
            <a:endParaRPr lang="en-US" dirty="0"/>
          </a:p>
          <a:p>
            <a:r>
              <a:rPr lang="en-US" dirty="0">
                <a:hlinkClick r:id="rId5"/>
              </a:rPr>
              <a:t>Accessibility Fundamentals </a:t>
            </a:r>
            <a:r>
              <a:rPr lang="en-US" dirty="0"/>
              <a:t>(Microsoft Learn)</a:t>
            </a:r>
          </a:p>
          <a:p>
            <a:r>
              <a:rPr lang="en-US" dirty="0">
                <a:hlinkClick r:id="rId6"/>
              </a:rPr>
              <a:t>W3C</a:t>
            </a:r>
            <a:endParaRPr lang="en-US" dirty="0"/>
          </a:p>
          <a:p>
            <a:r>
              <a:rPr lang="en-US" dirty="0">
                <a:hlinkClick r:id="rId7"/>
              </a:rPr>
              <a:t>WebAim</a:t>
            </a:r>
            <a:endParaRPr lang="en-US" dirty="0"/>
          </a:p>
          <a:p>
            <a:r>
              <a:rPr lang="en-US" dirty="0">
                <a:hlinkClick r:id="rId8"/>
              </a:rPr>
              <a:t>WCAG</a:t>
            </a:r>
            <a:endParaRPr lang="en-US" dirty="0"/>
          </a:p>
          <a:p>
            <a:r>
              <a:rPr lang="en-US" dirty="0">
                <a:hlinkClick r:id="rId9"/>
              </a:rPr>
              <a:t>MDN Web Docs – Accessibility</a:t>
            </a:r>
            <a:endParaRPr lang="en-US" dirty="0"/>
          </a:p>
          <a:p>
            <a:r>
              <a:rPr lang="en-US" dirty="0">
                <a:hlinkClick r:id="rId10"/>
              </a:rPr>
              <a:t>Home Office UK Digital, Data and Technology Posters</a:t>
            </a:r>
            <a:endParaRPr lang="en-US" dirty="0"/>
          </a:p>
          <a:p>
            <a:r>
              <a:rPr lang="en-US" dirty="0">
                <a:hlinkClick r:id="rId11"/>
              </a:rPr>
              <a:t>ARIA</a:t>
            </a:r>
            <a:endParaRPr lang="en-US" dirty="0"/>
          </a:p>
          <a:p>
            <a:r>
              <a:rPr lang="en-US" dirty="0">
                <a:hlinkClick r:id="rId12"/>
              </a:rPr>
              <a:t>More on ARIA </a:t>
            </a:r>
            <a:r>
              <a:rPr lang="en-US" dirty="0"/>
              <a:t>(YouTube)</a:t>
            </a:r>
          </a:p>
        </p:txBody>
      </p:sp>
      <p:pic>
        <p:nvPicPr>
          <p:cNvPr id="7" name="Picture 6" descr="A light bulb with a bright light&#10;&#10;AI-generated content may be incorrect.">
            <a:extLst>
              <a:ext uri="{FF2B5EF4-FFF2-40B4-BE49-F238E27FC236}">
                <a16:creationId xmlns:a16="http://schemas.microsoft.com/office/drawing/2014/main" id="{063C7136-9A3E-1B1F-F4FF-64C8AE7D48E5}"/>
              </a:ext>
            </a:extLst>
          </p:cNvPr>
          <p:cNvPicPr>
            <a:picLocks noChangeAspect="1"/>
          </p:cNvPicPr>
          <p:nvPr/>
        </p:nvPicPr>
        <p:blipFill>
          <a:blip r:embed="rId13">
            <a:extLst>
              <a:ext uri="{837473B0-CC2E-450A-ABE3-18F120FF3D39}">
                <a1611:picAttrSrcUrl xmlns:a1611="http://schemas.microsoft.com/office/drawing/2016/11/main" r:id="rId14"/>
              </a:ext>
            </a:extLst>
          </a:blip>
          <a:stretch>
            <a:fillRect/>
          </a:stretch>
        </p:blipFill>
        <p:spPr>
          <a:xfrm>
            <a:off x="9013277" y="2293391"/>
            <a:ext cx="2912679" cy="3883572"/>
          </a:xfrm>
          <a:prstGeom prst="rect">
            <a:avLst/>
          </a:prstGeom>
        </p:spPr>
      </p:pic>
    </p:spTree>
    <p:extLst>
      <p:ext uri="{BB962C8B-B14F-4D97-AF65-F5344CB8AC3E}">
        <p14:creationId xmlns:p14="http://schemas.microsoft.com/office/powerpoint/2010/main" val="3404514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ough draft page] Accessibility Icon Set from W3C WAI">
            <a:extLst>
              <a:ext uri="{FF2B5EF4-FFF2-40B4-BE49-F238E27FC236}">
                <a16:creationId xmlns:a16="http://schemas.microsoft.com/office/drawing/2014/main" id="{365FA910-3636-113E-869B-FC6FD06BFD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7768" y="4000500"/>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2199AB1-54F1-7CA4-C682-3EF89AC4E703}"/>
              </a:ext>
            </a:extLst>
          </p:cNvPr>
          <p:cNvSpPr>
            <a:spLocks noGrp="1"/>
          </p:cNvSpPr>
          <p:nvPr>
            <p:ph type="title"/>
          </p:nvPr>
        </p:nvSpPr>
        <p:spPr/>
        <p:txBody>
          <a:bodyPr/>
          <a:lstStyle/>
          <a:p>
            <a:r>
              <a:rPr lang="en-US" dirty="0"/>
              <a:t>Where does accessibility fit in our projects?</a:t>
            </a:r>
          </a:p>
        </p:txBody>
      </p:sp>
      <p:sp>
        <p:nvSpPr>
          <p:cNvPr id="3" name="Content Placeholder 2">
            <a:extLst>
              <a:ext uri="{FF2B5EF4-FFF2-40B4-BE49-F238E27FC236}">
                <a16:creationId xmlns:a16="http://schemas.microsoft.com/office/drawing/2014/main" id="{50A28D05-CAE5-B950-FB34-682ED1E444CB}"/>
              </a:ext>
            </a:extLst>
          </p:cNvPr>
          <p:cNvSpPr>
            <a:spLocks noGrp="1"/>
          </p:cNvSpPr>
          <p:nvPr>
            <p:ph idx="1"/>
          </p:nvPr>
        </p:nvSpPr>
        <p:spPr>
          <a:xfrm>
            <a:off x="838200" y="1825625"/>
            <a:ext cx="10515600" cy="3203575"/>
          </a:xfrm>
        </p:spPr>
        <p:txBody>
          <a:bodyPr>
            <a:normAutofit/>
          </a:bodyPr>
          <a:lstStyle/>
          <a:p>
            <a:r>
              <a:rPr lang="en-US" dirty="0"/>
              <a:t>Are we doing images, layouts and text well in our web apps?</a:t>
            </a:r>
          </a:p>
          <a:p>
            <a:r>
              <a:rPr lang="en-US" dirty="0"/>
              <a:t>Do we think about accessibility when starting a project? </a:t>
            </a:r>
          </a:p>
          <a:p>
            <a:pPr lvl="1"/>
            <a:r>
              <a:rPr lang="en-US" dirty="0"/>
              <a:t>Is it an afterthought, we should do it, but there’s no budget left?</a:t>
            </a:r>
          </a:p>
          <a:p>
            <a:pPr lvl="1"/>
            <a:r>
              <a:rPr lang="en-US" dirty="0"/>
              <a:t>Is it part of every project from the beginning?</a:t>
            </a:r>
          </a:p>
          <a:p>
            <a:r>
              <a:rPr lang="en-US" dirty="0"/>
              <a:t>Are we making a conscious effort to make content and functionality accessible?</a:t>
            </a:r>
          </a:p>
        </p:txBody>
      </p:sp>
    </p:spTree>
    <p:extLst>
      <p:ext uri="{BB962C8B-B14F-4D97-AF65-F5344CB8AC3E}">
        <p14:creationId xmlns:p14="http://schemas.microsoft.com/office/powerpoint/2010/main" val="1580786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84DF55BE-B4AB-4BA1-BDE1-E9F7FB3F11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BBA969-91AF-FAFE-A55D-AFDFEC625B05}"/>
              </a:ext>
            </a:extLst>
          </p:cNvPr>
          <p:cNvSpPr>
            <a:spLocks noGrp="1"/>
          </p:cNvSpPr>
          <p:nvPr>
            <p:ph type="title"/>
          </p:nvPr>
        </p:nvSpPr>
        <p:spPr>
          <a:xfrm>
            <a:off x="838201" y="673798"/>
            <a:ext cx="5981278" cy="721237"/>
          </a:xfrm>
        </p:spPr>
        <p:txBody>
          <a:bodyPr>
            <a:normAutofit/>
          </a:bodyPr>
          <a:lstStyle/>
          <a:p>
            <a:r>
              <a:rPr lang="en-US" dirty="0"/>
              <a:t>Images</a:t>
            </a:r>
          </a:p>
        </p:txBody>
      </p:sp>
      <p:sp>
        <p:nvSpPr>
          <p:cNvPr id="3" name="Content Placeholder 2">
            <a:extLst>
              <a:ext uri="{FF2B5EF4-FFF2-40B4-BE49-F238E27FC236}">
                <a16:creationId xmlns:a16="http://schemas.microsoft.com/office/drawing/2014/main" id="{AB33F9D6-B0A7-BCF6-919A-5EA6517F3B43}"/>
              </a:ext>
            </a:extLst>
          </p:cNvPr>
          <p:cNvSpPr>
            <a:spLocks noGrp="1"/>
          </p:cNvSpPr>
          <p:nvPr>
            <p:ph idx="1"/>
          </p:nvPr>
        </p:nvSpPr>
        <p:spPr>
          <a:xfrm>
            <a:off x="838201" y="1747417"/>
            <a:ext cx="6349318" cy="4226655"/>
          </a:xfrm>
        </p:spPr>
        <p:txBody>
          <a:bodyPr>
            <a:noAutofit/>
          </a:bodyPr>
          <a:lstStyle/>
          <a:p>
            <a:r>
              <a:rPr lang="en-US" sz="2000" b="1" dirty="0"/>
              <a:t>Explain image in alt text.</a:t>
            </a:r>
            <a:br>
              <a:rPr lang="en-US" sz="2000" b="1" dirty="0"/>
            </a:br>
            <a:r>
              <a:rPr lang="en-US" sz="2000" dirty="0"/>
              <a:t>Provide a meaningful description relevant to the purpose in the alt tag. Describe complex images completely in the text. </a:t>
            </a:r>
          </a:p>
          <a:p>
            <a:r>
              <a:rPr lang="en-US" sz="2000" b="1" dirty="0"/>
              <a:t>Good resolution and contrast.</a:t>
            </a:r>
            <a:br>
              <a:rPr lang="en-US" sz="2000" b="1" dirty="0"/>
            </a:br>
            <a:r>
              <a:rPr lang="en-US" sz="2000" dirty="0"/>
              <a:t>Ensure strong contrast for the image elements. Use sharp, clear and good resolution images. (.jpg, .</a:t>
            </a:r>
            <a:r>
              <a:rPr lang="en-US" sz="2000" dirty="0" err="1"/>
              <a:t>png</a:t>
            </a:r>
            <a:r>
              <a:rPr lang="en-US" sz="2000" dirty="0"/>
              <a:t>, .</a:t>
            </a:r>
            <a:r>
              <a:rPr lang="en-US" sz="2000" dirty="0" err="1"/>
              <a:t>webp</a:t>
            </a:r>
            <a:r>
              <a:rPr lang="en-US" sz="2000" dirty="0"/>
              <a:t>)</a:t>
            </a:r>
          </a:p>
          <a:p>
            <a:r>
              <a:rPr lang="en-US" sz="2000" b="1" dirty="0"/>
              <a:t>No text on images.</a:t>
            </a:r>
            <a:br>
              <a:rPr lang="en-US" sz="2000" b="1" dirty="0"/>
            </a:br>
            <a:r>
              <a:rPr lang="en-US" sz="2000" dirty="0"/>
              <a:t>Use normal text instead of images with just text and add styling if needed. If you have to, make sure the alt text is the text on the image.</a:t>
            </a:r>
          </a:p>
          <a:p>
            <a:r>
              <a:rPr lang="en-US" sz="2000" b="1" dirty="0"/>
              <a:t>Complex images need more support.</a:t>
            </a:r>
            <a:br>
              <a:rPr lang="en-US" sz="2000" b="1" dirty="0"/>
            </a:br>
            <a:r>
              <a:rPr lang="en-US" sz="2000" dirty="0"/>
              <a:t>For charts, graphs or infographics, provide same information but in an alternative format.</a:t>
            </a:r>
          </a:p>
        </p:txBody>
      </p:sp>
      <p:pic>
        <p:nvPicPr>
          <p:cNvPr id="9218" name="Picture 2" descr="Why Megapixels Matter: Measuring High-Resolution, Pixel-Dense Displays |  Radiant Vision Systems">
            <a:extLst>
              <a:ext uri="{FF2B5EF4-FFF2-40B4-BE49-F238E27FC236}">
                <a16:creationId xmlns:a16="http://schemas.microsoft.com/office/drawing/2014/main" id="{A6E21346-A401-206C-5D03-DFE54C0E7F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175" b="11464"/>
          <a:stretch>
            <a:fillRect/>
          </a:stretch>
        </p:blipFill>
        <p:spPr bwMode="auto">
          <a:xfrm>
            <a:off x="7187524" y="397011"/>
            <a:ext cx="4810874" cy="217571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6113D83-212C-C23D-7351-5BF2AC482593}"/>
              </a:ext>
            </a:extLst>
          </p:cNvPr>
          <p:cNvPicPr>
            <a:picLocks noChangeAspect="1"/>
          </p:cNvPicPr>
          <p:nvPr/>
        </p:nvPicPr>
        <p:blipFill>
          <a:blip r:embed="rId3"/>
          <a:stretch>
            <a:fillRect/>
          </a:stretch>
        </p:blipFill>
        <p:spPr>
          <a:xfrm>
            <a:off x="7187519" y="3087549"/>
            <a:ext cx="4810874" cy="2886523"/>
          </a:xfrm>
          <a:prstGeom prst="rect">
            <a:avLst/>
          </a:prstGeom>
        </p:spPr>
      </p:pic>
    </p:spTree>
    <p:extLst>
      <p:ext uri="{BB962C8B-B14F-4D97-AF65-F5344CB8AC3E}">
        <p14:creationId xmlns:p14="http://schemas.microsoft.com/office/powerpoint/2010/main" val="87534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3C7C47-E83D-2942-055B-2161AA7CE4AA}"/>
              </a:ext>
            </a:extLst>
          </p:cNvPr>
          <p:cNvSpPr>
            <a:spLocks noGrp="1"/>
          </p:cNvSpPr>
          <p:nvPr>
            <p:ph type="title"/>
          </p:nvPr>
        </p:nvSpPr>
        <p:spPr>
          <a:xfrm>
            <a:off x="864897" y="674764"/>
            <a:ext cx="5862396" cy="711655"/>
          </a:xfrm>
        </p:spPr>
        <p:txBody>
          <a:bodyPr anchor="b">
            <a:normAutofit/>
          </a:bodyPr>
          <a:lstStyle/>
          <a:p>
            <a:r>
              <a:rPr lang="en-US" dirty="0"/>
              <a:t>Layout</a:t>
            </a:r>
          </a:p>
        </p:txBody>
      </p:sp>
      <p:pic>
        <p:nvPicPr>
          <p:cNvPr id="7172" name="Picture 4" descr="Tips for designing better navigation">
            <a:extLst>
              <a:ext uri="{FF2B5EF4-FFF2-40B4-BE49-F238E27FC236}">
                <a16:creationId xmlns:a16="http://schemas.microsoft.com/office/drawing/2014/main" id="{89DF2F1A-79C0-E9E5-DDC3-A6B6F3E1C6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1175" y="1386419"/>
            <a:ext cx="6106202" cy="468432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FC802FC-EE4D-6C7A-D7E8-BB8166E3215D}"/>
              </a:ext>
            </a:extLst>
          </p:cNvPr>
          <p:cNvSpPr>
            <a:spLocks noGrp="1"/>
          </p:cNvSpPr>
          <p:nvPr>
            <p:ph idx="1"/>
          </p:nvPr>
        </p:nvSpPr>
        <p:spPr>
          <a:xfrm>
            <a:off x="612648" y="1755228"/>
            <a:ext cx="5862396" cy="4554132"/>
          </a:xfrm>
        </p:spPr>
        <p:txBody>
          <a:bodyPr>
            <a:normAutofit/>
          </a:bodyPr>
          <a:lstStyle/>
          <a:p>
            <a:r>
              <a:rPr lang="en-US" sz="2400" b="1" dirty="0"/>
              <a:t>Structure Content</a:t>
            </a:r>
            <a:br>
              <a:rPr lang="en-US" sz="2400" b="1" dirty="0"/>
            </a:br>
            <a:r>
              <a:rPr lang="en-US" sz="2400" dirty="0"/>
              <a:t>&lt;h1&gt;, &lt;h2&gt;, &lt;nav&gt;, &lt;label&gt;</a:t>
            </a:r>
          </a:p>
          <a:p>
            <a:r>
              <a:rPr lang="en-US" sz="2400" b="1" dirty="0"/>
              <a:t>Follow a linear, logical layout</a:t>
            </a:r>
            <a:br>
              <a:rPr lang="en-US" sz="2400" b="1" dirty="0"/>
            </a:br>
            <a:r>
              <a:rPr lang="en-US" sz="2400" dirty="0"/>
              <a:t>Use section headings and meaningful titles per topic so it is easy to navigate to correct sections and understand the structure.</a:t>
            </a:r>
          </a:p>
          <a:p>
            <a:r>
              <a:rPr lang="en-US" sz="2400" b="1" dirty="0"/>
              <a:t>Build simple and consistent layouts</a:t>
            </a:r>
          </a:p>
          <a:p>
            <a:r>
              <a:rPr lang="en-US" sz="2400" b="1" dirty="0"/>
              <a:t>Use simple sentences and bullets</a:t>
            </a:r>
          </a:p>
          <a:p>
            <a:r>
              <a:rPr lang="en-US" sz="2400" b="1" dirty="0"/>
              <a:t>Use white space</a:t>
            </a:r>
            <a:br>
              <a:rPr lang="en-US" sz="2400" b="1" dirty="0"/>
            </a:br>
            <a:r>
              <a:rPr lang="en-US" sz="2400" dirty="0"/>
              <a:t>Easy for users with dyslexia, visual processing, low vision users </a:t>
            </a:r>
          </a:p>
        </p:txBody>
      </p:sp>
    </p:spTree>
    <p:extLst>
      <p:ext uri="{BB962C8B-B14F-4D97-AF65-F5344CB8AC3E}">
        <p14:creationId xmlns:p14="http://schemas.microsoft.com/office/powerpoint/2010/main" val="531352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A893C-82F1-3EEE-A8C1-949E0F53CCBC}"/>
              </a:ext>
            </a:extLst>
          </p:cNvPr>
          <p:cNvSpPr>
            <a:spLocks noGrp="1"/>
          </p:cNvSpPr>
          <p:nvPr>
            <p:ph type="title"/>
          </p:nvPr>
        </p:nvSpPr>
        <p:spPr/>
        <p:txBody>
          <a:bodyPr/>
          <a:lstStyle/>
          <a:p>
            <a:r>
              <a:rPr lang="en-US" dirty="0"/>
              <a:t>Links</a:t>
            </a:r>
          </a:p>
        </p:txBody>
      </p:sp>
      <p:sp>
        <p:nvSpPr>
          <p:cNvPr id="3" name="Content Placeholder 2">
            <a:extLst>
              <a:ext uri="{FF2B5EF4-FFF2-40B4-BE49-F238E27FC236}">
                <a16:creationId xmlns:a16="http://schemas.microsoft.com/office/drawing/2014/main" id="{4C4E8578-A54E-6D6A-5AAF-0B54BD7E97D7}"/>
              </a:ext>
            </a:extLst>
          </p:cNvPr>
          <p:cNvSpPr>
            <a:spLocks noGrp="1"/>
          </p:cNvSpPr>
          <p:nvPr>
            <p:ph idx="1"/>
          </p:nvPr>
        </p:nvSpPr>
        <p:spPr/>
        <p:txBody>
          <a:bodyPr>
            <a:normAutofit/>
          </a:bodyPr>
          <a:lstStyle/>
          <a:p>
            <a:r>
              <a:rPr lang="en-US" b="1" dirty="0"/>
              <a:t>Descriptive and unique.</a:t>
            </a:r>
            <a:br>
              <a:rPr lang="en-US" b="1" dirty="0"/>
            </a:br>
            <a:r>
              <a:rPr lang="en-US" sz="2400" dirty="0"/>
              <a:t>Each link is unique and descriptive. Do not use “Click here” or ”download”.  </a:t>
            </a:r>
          </a:p>
          <a:p>
            <a:pPr lvl="1"/>
            <a:r>
              <a:rPr lang="en-US" dirty="0"/>
              <a:t>We publish our amazing newsletter monthly. </a:t>
            </a:r>
            <a:r>
              <a:rPr lang="en-US" u="sng" dirty="0">
                <a:solidFill>
                  <a:schemeClr val="tx2">
                    <a:lumMod val="75000"/>
                    <a:lumOff val="25000"/>
                  </a:schemeClr>
                </a:solidFill>
              </a:rPr>
              <a:t>Click here.</a:t>
            </a:r>
          </a:p>
          <a:p>
            <a:pPr lvl="1"/>
            <a:r>
              <a:rPr lang="en-US" dirty="0"/>
              <a:t>We publish our amazing </a:t>
            </a:r>
            <a:r>
              <a:rPr lang="en-US" u="sng" dirty="0">
                <a:solidFill>
                  <a:schemeClr val="tx2">
                    <a:lumMod val="75000"/>
                    <a:lumOff val="25000"/>
                  </a:schemeClr>
                </a:solidFill>
              </a:rPr>
              <a:t>newsletter</a:t>
            </a:r>
            <a:r>
              <a:rPr lang="en-US" dirty="0"/>
              <a:t> monthly.</a:t>
            </a:r>
          </a:p>
          <a:p>
            <a:r>
              <a:rPr lang="en-US" b="1" dirty="0"/>
              <a:t>Page title instead of URL as link text.</a:t>
            </a:r>
            <a:br>
              <a:rPr lang="en-US" b="1" dirty="0"/>
            </a:br>
            <a:r>
              <a:rPr lang="en-US" sz="2400" dirty="0"/>
              <a:t>Use the name of the page/site in a link text rather than the URL. </a:t>
            </a:r>
            <a:br>
              <a:rPr lang="en-US" sz="2400" dirty="0"/>
            </a:br>
            <a:r>
              <a:rPr lang="en-US" sz="2400" dirty="0"/>
              <a:t>Use plain and concise language for your link text.</a:t>
            </a:r>
          </a:p>
          <a:p>
            <a:pPr lvl="1"/>
            <a:r>
              <a:rPr lang="en-US" dirty="0"/>
              <a:t>You can subscribe to our newsletter. </a:t>
            </a:r>
            <a:br>
              <a:rPr lang="en-US" dirty="0"/>
            </a:br>
            <a:r>
              <a:rPr lang="en-US" dirty="0">
                <a:hlinkClick r:id="rId2"/>
              </a:rPr>
              <a:t>https://docs.google.com/forms/d/e/1FAipQLSeYUEWNdkewewokdfhowDKFJEWO323SkdlsFK?usp=sf_link</a:t>
            </a:r>
            <a:endParaRPr lang="en-US" dirty="0"/>
          </a:p>
          <a:p>
            <a:pPr lvl="1"/>
            <a:r>
              <a:rPr lang="en-US" dirty="0"/>
              <a:t>You can </a:t>
            </a:r>
            <a:r>
              <a:rPr lang="en-US" u="sng" dirty="0">
                <a:solidFill>
                  <a:schemeClr val="tx2">
                    <a:lumMod val="75000"/>
                    <a:lumOff val="25000"/>
                  </a:schemeClr>
                </a:solidFill>
              </a:rPr>
              <a:t>subscribe to our newsletter</a:t>
            </a:r>
            <a:r>
              <a:rPr lang="en-US" dirty="0"/>
              <a:t>.</a:t>
            </a:r>
          </a:p>
          <a:p>
            <a:endParaRPr lang="en-US" dirty="0"/>
          </a:p>
        </p:txBody>
      </p:sp>
    </p:spTree>
    <p:extLst>
      <p:ext uri="{BB962C8B-B14F-4D97-AF65-F5344CB8AC3E}">
        <p14:creationId xmlns:p14="http://schemas.microsoft.com/office/powerpoint/2010/main" val="34286068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D7F90-62C5-1E11-AAC7-ED2983687E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B706F4-0F35-6D87-B037-E65C31BAA128}"/>
              </a:ext>
            </a:extLst>
          </p:cNvPr>
          <p:cNvSpPr>
            <a:spLocks noGrp="1"/>
          </p:cNvSpPr>
          <p:nvPr>
            <p:ph type="title"/>
          </p:nvPr>
        </p:nvSpPr>
        <p:spPr/>
        <p:txBody>
          <a:bodyPr/>
          <a:lstStyle/>
          <a:p>
            <a:r>
              <a:rPr lang="en-US" dirty="0"/>
              <a:t>Links</a:t>
            </a:r>
          </a:p>
        </p:txBody>
      </p:sp>
      <p:sp>
        <p:nvSpPr>
          <p:cNvPr id="3" name="Content Placeholder 2">
            <a:extLst>
              <a:ext uri="{FF2B5EF4-FFF2-40B4-BE49-F238E27FC236}">
                <a16:creationId xmlns:a16="http://schemas.microsoft.com/office/drawing/2014/main" id="{13DC8087-EB2A-0A05-7485-45546C4657F9}"/>
              </a:ext>
            </a:extLst>
          </p:cNvPr>
          <p:cNvSpPr>
            <a:spLocks noGrp="1"/>
          </p:cNvSpPr>
          <p:nvPr>
            <p:ph idx="1"/>
          </p:nvPr>
        </p:nvSpPr>
        <p:spPr/>
        <p:txBody>
          <a:bodyPr>
            <a:normAutofit/>
          </a:bodyPr>
          <a:lstStyle/>
          <a:p>
            <a:r>
              <a:rPr lang="en-US" b="1" dirty="0"/>
              <a:t>Links should look like links.</a:t>
            </a:r>
            <a:br>
              <a:rPr lang="en-US" b="1" dirty="0"/>
            </a:br>
            <a:r>
              <a:rPr lang="en-US" sz="2400" dirty="0"/>
              <a:t>Content links should be styled to look different to text. Make sure to use proper color contrast and underlining on hyperlink text.</a:t>
            </a:r>
          </a:p>
          <a:p>
            <a:pPr lvl="1"/>
            <a:r>
              <a:rPr lang="en-US" dirty="0"/>
              <a:t>You can subscribe to our newsletter. (link is there, but you can’t mouseover on tablets or mobile)</a:t>
            </a:r>
          </a:p>
          <a:p>
            <a:pPr lvl="1"/>
            <a:r>
              <a:rPr lang="en-US" dirty="0"/>
              <a:t>You can </a:t>
            </a:r>
            <a:r>
              <a:rPr lang="en-US" u="sng" dirty="0"/>
              <a:t>subscribe to our newsletter</a:t>
            </a:r>
            <a:r>
              <a:rPr lang="en-US" dirty="0"/>
              <a:t>.</a:t>
            </a:r>
          </a:p>
          <a:p>
            <a:pPr lvl="1"/>
            <a:r>
              <a:rPr lang="en-US" dirty="0"/>
              <a:t>You can subscribe to our </a:t>
            </a:r>
            <a:r>
              <a:rPr lang="en-US" i="1" dirty="0"/>
              <a:t>newsletter</a:t>
            </a:r>
            <a:r>
              <a:rPr lang="en-US" dirty="0"/>
              <a:t>.</a:t>
            </a:r>
          </a:p>
          <a:p>
            <a:pPr lvl="1"/>
            <a:r>
              <a:rPr lang="en-US" dirty="0"/>
              <a:t>You can subscribe to our </a:t>
            </a:r>
            <a:r>
              <a:rPr lang="en-US" b="1" dirty="0"/>
              <a:t>newsletter</a:t>
            </a:r>
            <a:r>
              <a:rPr lang="en-US" dirty="0"/>
              <a:t>.</a:t>
            </a:r>
          </a:p>
          <a:p>
            <a:pPr lvl="1"/>
            <a:r>
              <a:rPr lang="en-US" dirty="0"/>
              <a:t>You can </a:t>
            </a:r>
            <a:r>
              <a:rPr lang="en-US" u="sng" dirty="0">
                <a:solidFill>
                  <a:schemeClr val="tx2">
                    <a:lumMod val="75000"/>
                    <a:lumOff val="25000"/>
                  </a:schemeClr>
                </a:solidFill>
              </a:rPr>
              <a:t>subscribe to our newsletter</a:t>
            </a:r>
            <a:r>
              <a:rPr lang="en-US" dirty="0"/>
              <a:t>.</a:t>
            </a:r>
            <a:br>
              <a:rPr lang="en-US" dirty="0"/>
            </a:br>
            <a:endParaRPr lang="en-US" dirty="0"/>
          </a:p>
        </p:txBody>
      </p:sp>
    </p:spTree>
    <p:extLst>
      <p:ext uri="{BB962C8B-B14F-4D97-AF65-F5344CB8AC3E}">
        <p14:creationId xmlns:p14="http://schemas.microsoft.com/office/powerpoint/2010/main" val="1473393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1EB62-EB33-1CAF-7085-F8A6F4F00249}"/>
              </a:ext>
            </a:extLst>
          </p:cNvPr>
          <p:cNvSpPr>
            <a:spLocks noGrp="1"/>
          </p:cNvSpPr>
          <p:nvPr>
            <p:ph type="title"/>
          </p:nvPr>
        </p:nvSpPr>
        <p:spPr/>
        <p:txBody>
          <a:bodyPr/>
          <a:lstStyle/>
          <a:p>
            <a:r>
              <a:rPr lang="en-US" dirty="0"/>
              <a:t>Media</a:t>
            </a:r>
          </a:p>
        </p:txBody>
      </p:sp>
      <p:sp>
        <p:nvSpPr>
          <p:cNvPr id="3" name="Content Placeholder 2">
            <a:extLst>
              <a:ext uri="{FF2B5EF4-FFF2-40B4-BE49-F238E27FC236}">
                <a16:creationId xmlns:a16="http://schemas.microsoft.com/office/drawing/2014/main" id="{AE81C5AA-FA6C-0062-C392-9A5576441BA1}"/>
              </a:ext>
            </a:extLst>
          </p:cNvPr>
          <p:cNvSpPr>
            <a:spLocks noGrp="1"/>
          </p:cNvSpPr>
          <p:nvPr>
            <p:ph idx="1"/>
          </p:nvPr>
        </p:nvSpPr>
        <p:spPr>
          <a:xfrm>
            <a:off x="838200" y="1825625"/>
            <a:ext cx="6639232" cy="4351338"/>
          </a:xfrm>
        </p:spPr>
        <p:txBody>
          <a:bodyPr>
            <a:normAutofit fontScale="92500" lnSpcReduction="20000"/>
          </a:bodyPr>
          <a:lstStyle/>
          <a:p>
            <a:r>
              <a:rPr lang="en-US" b="1" dirty="0"/>
              <a:t>Closed captions for audio and video.</a:t>
            </a:r>
            <a:br>
              <a:rPr lang="en-US" dirty="0"/>
            </a:br>
            <a:r>
              <a:rPr lang="en-US" sz="2600" dirty="0"/>
              <a:t>Provide synchronized captions, text versions of the spoken words and sounds presented in audio and video</a:t>
            </a:r>
          </a:p>
          <a:p>
            <a:pPr lvl="1"/>
            <a:r>
              <a:rPr lang="en-US" dirty="0"/>
              <a:t>80% of people use closed captions in loud or quiet environments.</a:t>
            </a:r>
          </a:p>
          <a:p>
            <a:r>
              <a:rPr lang="en-US" b="1" dirty="0"/>
              <a:t>Provide transcripts as well.</a:t>
            </a:r>
            <a:br>
              <a:rPr lang="en-US" dirty="0"/>
            </a:br>
            <a:r>
              <a:rPr lang="en-US" sz="2600" dirty="0"/>
              <a:t>Provide transcripts of audio recordings and videos. Transcripts aid searching and readability over just using captions.</a:t>
            </a:r>
          </a:p>
          <a:p>
            <a:r>
              <a:rPr lang="en-US" b="1" dirty="0"/>
              <a:t>Avoid autoplay.</a:t>
            </a:r>
            <a:br>
              <a:rPr lang="en-US" dirty="0"/>
            </a:br>
            <a:r>
              <a:rPr lang="en-US" sz="2600" dirty="0"/>
              <a:t>Ensure the video player enables the user to stop and play the video or audio. Controls should also work with the keyboard only.</a:t>
            </a:r>
          </a:p>
          <a:p>
            <a:pPr lvl="1"/>
            <a:endParaRPr lang="en-US" dirty="0"/>
          </a:p>
        </p:txBody>
      </p:sp>
      <p:pic>
        <p:nvPicPr>
          <p:cNvPr id="6148" name="Picture 4" descr="Screenshot of a neatly organized text transcript with the speaker and audio information detailed.">
            <a:extLst>
              <a:ext uri="{FF2B5EF4-FFF2-40B4-BE49-F238E27FC236}">
                <a16:creationId xmlns:a16="http://schemas.microsoft.com/office/drawing/2014/main" id="{5D60DC44-C828-BF6D-FAD3-41FECFB7CE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3212" y="2138516"/>
            <a:ext cx="4669657" cy="2964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660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6" name="Rectangle 3085">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2EE6E6-6F4E-F11B-7A1C-7183AF51F6FC}"/>
              </a:ext>
            </a:extLst>
          </p:cNvPr>
          <p:cNvSpPr>
            <a:spLocks noGrp="1"/>
          </p:cNvSpPr>
          <p:nvPr>
            <p:ph type="title"/>
          </p:nvPr>
        </p:nvSpPr>
        <p:spPr>
          <a:xfrm>
            <a:off x="809900" y="538758"/>
            <a:ext cx="5862396" cy="744204"/>
          </a:xfrm>
        </p:spPr>
        <p:txBody>
          <a:bodyPr anchor="b">
            <a:normAutofit/>
          </a:bodyPr>
          <a:lstStyle/>
          <a:p>
            <a:r>
              <a:rPr lang="en-US" dirty="0"/>
              <a:t>Tables</a:t>
            </a:r>
          </a:p>
        </p:txBody>
      </p:sp>
      <p:sp>
        <p:nvSpPr>
          <p:cNvPr id="3" name="Content Placeholder 2">
            <a:extLst>
              <a:ext uri="{FF2B5EF4-FFF2-40B4-BE49-F238E27FC236}">
                <a16:creationId xmlns:a16="http://schemas.microsoft.com/office/drawing/2014/main" id="{D4396725-FA68-83D9-0C17-F5F85CD4EA99}"/>
              </a:ext>
            </a:extLst>
          </p:cNvPr>
          <p:cNvSpPr>
            <a:spLocks noGrp="1"/>
          </p:cNvSpPr>
          <p:nvPr>
            <p:ph idx="1"/>
          </p:nvPr>
        </p:nvSpPr>
        <p:spPr>
          <a:xfrm>
            <a:off x="638554" y="1478526"/>
            <a:ext cx="5862396" cy="4096512"/>
          </a:xfrm>
        </p:spPr>
        <p:txBody>
          <a:bodyPr>
            <a:noAutofit/>
          </a:bodyPr>
          <a:lstStyle/>
          <a:p>
            <a:r>
              <a:rPr lang="en-US" sz="2200" b="1" dirty="0"/>
              <a:t>Create simple tables.</a:t>
            </a:r>
            <a:br>
              <a:rPr lang="en-US" sz="2200" dirty="0"/>
            </a:br>
            <a:r>
              <a:rPr lang="en-US" sz="2200" dirty="0"/>
              <a:t>Create simple tables, one table per topic and one piece of data per cell. Do not use of nested tables as this complicates navigation by keyboard.</a:t>
            </a:r>
          </a:p>
          <a:p>
            <a:r>
              <a:rPr lang="en-US" sz="2200" b="1" dirty="0"/>
              <a:t>Define headers on columns and rows.</a:t>
            </a:r>
            <a:br>
              <a:rPr lang="en-US" sz="2200" dirty="0"/>
            </a:br>
            <a:r>
              <a:rPr lang="en-US" sz="2200" dirty="0"/>
              <a:t>Each column and row should have a header, technically and visually as it creates a more structured table.</a:t>
            </a:r>
          </a:p>
          <a:p>
            <a:r>
              <a:rPr lang="en-US" sz="2200" b="1" dirty="0"/>
              <a:t>Use tables only for data not layout (</a:t>
            </a:r>
            <a:r>
              <a:rPr lang="en-US" sz="2200" b="1" dirty="0" err="1"/>
              <a:t>FRAMES.gov</a:t>
            </a:r>
            <a:r>
              <a:rPr lang="en-US" sz="2200" b="1" dirty="0"/>
              <a:t>, looking at you).</a:t>
            </a:r>
            <a:br>
              <a:rPr lang="en-US" sz="2200" dirty="0"/>
            </a:br>
            <a:r>
              <a:rPr lang="en-US" sz="2200" dirty="0"/>
              <a:t>Use tables only to organize tabular data, keep them as simple as possible. Avoid using images of tables instead of proper tables.</a:t>
            </a:r>
          </a:p>
          <a:p>
            <a:r>
              <a:rPr lang="en-US" sz="2200" b="1" dirty="0"/>
              <a:t>Alternating row colors are helpful.</a:t>
            </a:r>
          </a:p>
        </p:txBody>
      </p:sp>
      <p:pic>
        <p:nvPicPr>
          <p:cNvPr id="3076" name="Picture 4" descr="Why Not To Use Nested HTML Tables | iwebchk website analysis">
            <a:extLst>
              <a:ext uri="{FF2B5EF4-FFF2-40B4-BE49-F238E27FC236}">
                <a16:creationId xmlns:a16="http://schemas.microsoft.com/office/drawing/2014/main" id="{CE58CCC2-749F-B88F-8988-71DB2FA529B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91395" y="1229981"/>
            <a:ext cx="4681506" cy="4426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7285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2262</TotalTime>
  <Words>1472</Words>
  <Application>Microsoft Macintosh PowerPoint</Application>
  <PresentationFormat>Widescreen</PresentationFormat>
  <Paragraphs>130</Paragraphs>
  <Slides>24</Slides>
  <Notes>6</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Aptos</vt:lpstr>
      <vt:lpstr>Aptos Display</vt:lpstr>
      <vt:lpstr>Arial</vt:lpstr>
      <vt:lpstr>Office Theme</vt:lpstr>
      <vt:lpstr>Accessibility</vt:lpstr>
      <vt:lpstr>PowerPoint Presentation</vt:lpstr>
      <vt:lpstr>Where does accessibility fit in our projects?</vt:lpstr>
      <vt:lpstr>Images</vt:lpstr>
      <vt:lpstr>Layout</vt:lpstr>
      <vt:lpstr>Links</vt:lpstr>
      <vt:lpstr>Links</vt:lpstr>
      <vt:lpstr>Media</vt:lpstr>
      <vt:lpstr>Tables</vt:lpstr>
      <vt:lpstr>Text</vt:lpstr>
      <vt:lpstr>Color</vt:lpstr>
      <vt:lpstr>Forms</vt:lpstr>
      <vt:lpstr>Interactivity</vt:lpstr>
      <vt:lpstr>Maps</vt:lpstr>
      <vt:lpstr>ARIA (Accessible Rich Internet Applications) Labels</vt:lpstr>
      <vt:lpstr>Screen Reader Demo</vt:lpstr>
      <vt:lpstr>DOJ Web Accessibility Rule (2023)</vt:lpstr>
      <vt:lpstr>508 Compliance</vt:lpstr>
      <vt:lpstr>Does this apply to RCDS? </vt:lpstr>
      <vt:lpstr>VPAT / ACR</vt:lpstr>
      <vt:lpstr>Tools</vt:lpstr>
      <vt:lpstr>AI and Accessibility</vt:lpstr>
      <vt:lpstr>PowerPoint Presentation</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Wilson, Gina (ginaw@uidaho.edu)</dc:creator>
  <cp:lastModifiedBy>Wilson, Gina (ginaw@uidaho.edu)</cp:lastModifiedBy>
  <cp:revision>3</cp:revision>
  <dcterms:created xsi:type="dcterms:W3CDTF">2025-06-03T22:27:51Z</dcterms:created>
  <dcterms:modified xsi:type="dcterms:W3CDTF">2025-06-26T17:57:26Z</dcterms:modified>
</cp:coreProperties>
</file>